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4"/>
  </p:sldMasterIdLst>
  <p:notesMasterIdLst>
    <p:notesMasterId r:id="rId12"/>
  </p:notesMasterIdLst>
  <p:sldIdLst>
    <p:sldId id="268" r:id="rId5"/>
    <p:sldId id="269" r:id="rId6"/>
    <p:sldId id="265" r:id="rId7"/>
    <p:sldId id="264" r:id="rId8"/>
    <p:sldId id="263" r:id="rId9"/>
    <p:sldId id="266" r:id="rId10"/>
    <p:sldId id="267" r:id="rId11"/>
  </p:sldIdLst>
  <p:sldSz cx="12192000" cy="6858000"/>
  <p:notesSz cx="7102475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1A9"/>
    <a:srgbClr val="3F5975"/>
    <a:srgbClr val="2F4257"/>
    <a:srgbClr val="233141"/>
    <a:srgbClr val="354458"/>
    <a:srgbClr val="F2F2F2"/>
    <a:srgbClr val="48827C"/>
    <a:srgbClr val="69C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ek Boersma-GeoBIMexperts" userId="f8e3ef16-227f-41af-a134-80d7da3a016d" providerId="ADAL" clId="{A671D7BE-E5E0-4A84-8E61-5117812EA8E3}"/>
    <pc:docChg chg="modSld">
      <pc:chgData name="Freek Boersma-GeoBIMexperts" userId="f8e3ef16-227f-41af-a134-80d7da3a016d" providerId="ADAL" clId="{A671D7BE-E5E0-4A84-8E61-5117812EA8E3}" dt="2023-03-03T10:04:38.584" v="51" actId="6549"/>
      <pc:docMkLst>
        <pc:docMk/>
      </pc:docMkLst>
      <pc:sldChg chg="modSp mod">
        <pc:chgData name="Freek Boersma-GeoBIMexperts" userId="f8e3ef16-227f-41af-a134-80d7da3a016d" providerId="ADAL" clId="{A671D7BE-E5E0-4A84-8E61-5117812EA8E3}" dt="2023-03-03T10:04:38.584" v="51" actId="6549"/>
        <pc:sldMkLst>
          <pc:docMk/>
          <pc:sldMk cId="2595943736" sldId="263"/>
        </pc:sldMkLst>
        <pc:spChg chg="mod">
          <ac:chgData name="Freek Boersma-GeoBIMexperts" userId="f8e3ef16-227f-41af-a134-80d7da3a016d" providerId="ADAL" clId="{A671D7BE-E5E0-4A84-8E61-5117812EA8E3}" dt="2023-03-03T10:04:38.584" v="51" actId="6549"/>
          <ac:spMkLst>
            <pc:docMk/>
            <pc:sldMk cId="2595943736" sldId="263"/>
            <ac:spMk id="10" creationId="{A5469029-FA3F-55C8-1EDE-1CEFB2F2DB04}"/>
          </ac:spMkLst>
        </pc:spChg>
        <pc:spChg chg="mod">
          <ac:chgData name="Freek Boersma-GeoBIMexperts" userId="f8e3ef16-227f-41af-a134-80d7da3a016d" providerId="ADAL" clId="{A671D7BE-E5E0-4A84-8E61-5117812EA8E3}" dt="2023-03-03T10:04:23.418" v="41" actId="20577"/>
          <ac:spMkLst>
            <pc:docMk/>
            <pc:sldMk cId="2595943736" sldId="263"/>
            <ac:spMk id="18" creationId="{D250D79B-972F-D1D1-AF97-92F5D2B72F83}"/>
          </ac:spMkLst>
        </pc:spChg>
      </pc:sldChg>
      <pc:sldChg chg="modSp mod">
        <pc:chgData name="Freek Boersma-GeoBIMexperts" userId="f8e3ef16-227f-41af-a134-80d7da3a016d" providerId="ADAL" clId="{A671D7BE-E5E0-4A84-8E61-5117812EA8E3}" dt="2023-03-03T10:04:09.336" v="33" actId="20577"/>
        <pc:sldMkLst>
          <pc:docMk/>
          <pc:sldMk cId="2768489598" sldId="264"/>
        </pc:sldMkLst>
        <pc:spChg chg="mod">
          <ac:chgData name="Freek Boersma-GeoBIMexperts" userId="f8e3ef16-227f-41af-a134-80d7da3a016d" providerId="ADAL" clId="{A671D7BE-E5E0-4A84-8E61-5117812EA8E3}" dt="2023-03-03T10:03:55.633" v="17" actId="6549"/>
          <ac:spMkLst>
            <pc:docMk/>
            <pc:sldMk cId="2768489598" sldId="264"/>
            <ac:spMk id="3" creationId="{3379F98B-6229-D6C8-A8AF-2425A2AC216A}"/>
          </ac:spMkLst>
        </pc:spChg>
        <pc:spChg chg="mod">
          <ac:chgData name="Freek Boersma-GeoBIMexperts" userId="f8e3ef16-227f-41af-a134-80d7da3a016d" providerId="ADAL" clId="{A671D7BE-E5E0-4A84-8E61-5117812EA8E3}" dt="2023-03-03T10:04:09.336" v="33" actId="20577"/>
          <ac:spMkLst>
            <pc:docMk/>
            <pc:sldMk cId="2768489598" sldId="264"/>
            <ac:spMk id="11" creationId="{2CA3FF77-1B8E-4F5E-031D-B065CD55C592}"/>
          </ac:spMkLst>
        </pc:spChg>
        <pc:spChg chg="mod">
          <ac:chgData name="Freek Boersma-GeoBIMexperts" userId="f8e3ef16-227f-41af-a134-80d7da3a016d" providerId="ADAL" clId="{A671D7BE-E5E0-4A84-8E61-5117812EA8E3}" dt="2023-03-03T10:04:03.482" v="25" actId="20577"/>
          <ac:spMkLst>
            <pc:docMk/>
            <pc:sldMk cId="2768489598" sldId="264"/>
            <ac:spMk id="17" creationId="{D85F9D14-98D4-165E-D66C-270C348433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1495E-80AF-47EB-83E2-DD2E8ACD42A2}" type="datetimeFigureOut">
              <a:rPr lang="nl-NL" smtClean="0"/>
              <a:t>3-3-2023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FB37A-D3D9-4FF0-9264-178F9A491D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44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FB37A-D3D9-4FF0-9264-178F9A491D2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24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4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0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26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egbeeld-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80A93032-11A6-4F24-8146-E03F9D856BEC}"/>
              </a:ext>
            </a:extLst>
          </p:cNvPr>
          <p:cNvSpPr/>
          <p:nvPr userDrawn="1"/>
        </p:nvSpPr>
        <p:spPr>
          <a:xfrm>
            <a:off x="-94594" y="-16938"/>
            <a:ext cx="12381186" cy="4019055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 descr="Rotterdam - SMART Port, SMART City - Rotterdam University of ...">
            <a:extLst>
              <a:ext uri="{FF2B5EF4-FFF2-40B4-BE49-F238E27FC236}">
                <a16:creationId xmlns:a16="http://schemas.microsoft.com/office/drawing/2014/main" id="{EDB4F41F-CE12-4571-9040-E937AE8296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 l="-54" t="-100658" r="54" b="4108"/>
          <a:stretch/>
        </p:blipFill>
        <p:spPr bwMode="auto">
          <a:xfrm>
            <a:off x="2959" y="-26632"/>
            <a:ext cx="12192000" cy="69112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Afbeelding 2">
            <a:extLst>
              <a:ext uri="{FF2B5EF4-FFF2-40B4-BE49-F238E27FC236}">
                <a16:creationId xmlns:a16="http://schemas.microsoft.com/office/drawing/2014/main" id="{73FEC3C8-40FC-4393-A5C5-0B57DA9C7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4640"/>
          <a:stretch/>
        </p:blipFill>
        <p:spPr bwMode="auto">
          <a:xfrm>
            <a:off x="488230" y="620688"/>
            <a:ext cx="2998381" cy="4285795"/>
          </a:xfrm>
          <a:prstGeom prst="rect">
            <a:avLst/>
          </a:prstGeom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AFD160-2DC0-44E4-99B0-A9C4610E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75" y="1186088"/>
            <a:ext cx="7143749" cy="926986"/>
          </a:xfrm>
        </p:spPr>
        <p:txBody>
          <a:bodyPr>
            <a:normAutofit/>
          </a:bodyPr>
          <a:lstStyle>
            <a:lvl1pPr algn="ctr">
              <a:defRPr lang="nl-NL" sz="4000" b="1" kern="1200" smtClean="0">
                <a:solidFill>
                  <a:srgbClr val="6081A9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58CD426-E2C6-42C6-882A-688C99923E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70" y="170130"/>
            <a:ext cx="5427029" cy="835327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CDADFF2D-76E8-4AC6-8FD8-65A873BFF55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410075" y="2272099"/>
            <a:ext cx="7143750" cy="682087"/>
          </a:xfrm>
        </p:spPr>
        <p:txBody>
          <a:bodyPr anchor="ctr">
            <a:noAutofit/>
          </a:bodyPr>
          <a:lstStyle>
            <a:lvl1pPr marL="0" indent="0" algn="ctr">
              <a:buNone/>
              <a:defRPr lang="nl-NL" sz="2000" b="0" kern="1200" dirty="0">
                <a:solidFill>
                  <a:srgbClr val="6081A9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nl-NL"/>
              <a:t>Klikken om de ondertitelstijl van het model te bewerken</a:t>
            </a:r>
            <a:endParaRPr/>
          </a:p>
        </p:txBody>
      </p:sp>
      <p:grpSp>
        <p:nvGrpSpPr>
          <p:cNvPr id="11" name="Groep 13">
            <a:extLst>
              <a:ext uri="{FF2B5EF4-FFF2-40B4-BE49-F238E27FC236}">
                <a16:creationId xmlns:a16="http://schemas.microsoft.com/office/drawing/2014/main" id="{9B887A7C-6AE1-4DDA-806B-4FA723DBE73F}"/>
              </a:ext>
            </a:extLst>
          </p:cNvPr>
          <p:cNvGrpSpPr/>
          <p:nvPr userDrawn="1"/>
        </p:nvGrpSpPr>
        <p:grpSpPr bwMode="auto">
          <a:xfrm>
            <a:off x="7654761" y="2984378"/>
            <a:ext cx="3217055" cy="1678463"/>
            <a:chOff x="7092584" y="2407212"/>
            <a:chExt cx="5129892" cy="2676465"/>
          </a:xfrm>
        </p:grpSpPr>
        <p:sp>
          <p:nvSpPr>
            <p:cNvPr id="12" name="Rechthoek 4">
              <a:extLst>
                <a:ext uri="{FF2B5EF4-FFF2-40B4-BE49-F238E27FC236}">
                  <a16:creationId xmlns:a16="http://schemas.microsoft.com/office/drawing/2014/main" id="{B1FB8C8D-37AD-4009-80A7-61EE58A33314}"/>
                </a:ext>
              </a:extLst>
            </p:cNvPr>
            <p:cNvSpPr/>
            <p:nvPr/>
          </p:nvSpPr>
          <p:spPr bwMode="auto">
            <a:xfrm>
              <a:off x="7650709" y="3717529"/>
              <a:ext cx="1109587" cy="863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hthoek 8">
              <a:extLst>
                <a:ext uri="{FF2B5EF4-FFF2-40B4-BE49-F238E27FC236}">
                  <a16:creationId xmlns:a16="http://schemas.microsoft.com/office/drawing/2014/main" id="{EE9B7733-78AA-4C38-9938-A6B97CAEADDC}"/>
                </a:ext>
              </a:extLst>
            </p:cNvPr>
            <p:cNvSpPr/>
            <p:nvPr/>
          </p:nvSpPr>
          <p:spPr bwMode="auto">
            <a:xfrm>
              <a:off x="8328248" y="2852936"/>
              <a:ext cx="2088232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hthoek 9">
              <a:extLst>
                <a:ext uri="{FF2B5EF4-FFF2-40B4-BE49-F238E27FC236}">
                  <a16:creationId xmlns:a16="http://schemas.microsoft.com/office/drawing/2014/main" id="{C78B369A-EFAA-46CA-A439-24AED78DE733}"/>
                </a:ext>
              </a:extLst>
            </p:cNvPr>
            <p:cNvSpPr/>
            <p:nvPr/>
          </p:nvSpPr>
          <p:spPr bwMode="auto">
            <a:xfrm>
              <a:off x="10056440" y="3429000"/>
              <a:ext cx="1647330" cy="1021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hthoek 10">
              <a:extLst>
                <a:ext uri="{FF2B5EF4-FFF2-40B4-BE49-F238E27FC236}">
                  <a16:creationId xmlns:a16="http://schemas.microsoft.com/office/drawing/2014/main" id="{7C303229-270F-4296-BA19-3C99E722E9F2}"/>
                </a:ext>
              </a:extLst>
            </p:cNvPr>
            <p:cNvSpPr/>
            <p:nvPr/>
          </p:nvSpPr>
          <p:spPr bwMode="auto">
            <a:xfrm>
              <a:off x="9318421" y="4005064"/>
              <a:ext cx="377979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" name="Afbeelding 1">
              <a:extLst>
                <a:ext uri="{FF2B5EF4-FFF2-40B4-BE49-F238E27FC236}">
                  <a16:creationId xmlns:a16="http://schemas.microsoft.com/office/drawing/2014/main" id="{284AF923-35E0-4B1F-908A-6CF2111F2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/>
          </p:blipFill>
          <p:spPr bwMode="auto">
            <a:xfrm>
              <a:off x="7092584" y="2407212"/>
              <a:ext cx="5129892" cy="2676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67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4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8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2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2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7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9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6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3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4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.beeldmateriaal.nl/pages/downloaden" TargetMode="External"/><Relationship Id="rId2" Type="http://schemas.openxmlformats.org/officeDocument/2006/relationships/hyperlink" Target="https://nl.wikipedia.org/wiki/GeoTIF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oTIFF" TargetMode="External"/><Relationship Id="rId2" Type="http://schemas.openxmlformats.org/officeDocument/2006/relationships/hyperlink" Target="https://en.wikipedia.org/wiki/World_fil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safe.com/fme/html/FME_Desktop_Documentation/FME_ReadersWriters/Home.htm" TargetMode="External"/><Relationship Id="rId3" Type="http://schemas.openxmlformats.org/officeDocument/2006/relationships/hyperlink" Target="https://www.cityjson.org/" TargetMode="External"/><Relationship Id="rId7" Type="http://schemas.openxmlformats.org/officeDocument/2006/relationships/hyperlink" Target="https://www.automapki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hub.com/cityjson/Up3date" TargetMode="External"/><Relationship Id="rId5" Type="http://schemas.openxmlformats.org/officeDocument/2006/relationships/hyperlink" Target="https://apps.autodesk.com/RVT/en/Detail/Index?id=7787623024858844510&amp;appLang=en&amp;os=Win64" TargetMode="External"/><Relationship Id="rId4" Type="http://schemas.openxmlformats.org/officeDocument/2006/relationships/hyperlink" Target="https://3d.kadaster.nl/basisvoorziening-3d/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safe.com/fme/html/FME_Desktop_Documentation/FME_ReadersWriters/Home.htm" TargetMode="External"/><Relationship Id="rId3" Type="http://schemas.openxmlformats.org/officeDocument/2006/relationships/hyperlink" Target="https://en.wikipedia.org/wiki/Wavefront_.obj_file" TargetMode="External"/><Relationship Id="rId7" Type="http://schemas.openxmlformats.org/officeDocument/2006/relationships/hyperlink" Target="https://www.automapki.com/" TargetMode="External"/><Relationship Id="rId2" Type="http://schemas.openxmlformats.org/officeDocument/2006/relationships/hyperlink" Target="https://www.cityjson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lab.com/thomaskole/blender-hoogtedata-addon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apps.autodesk.com/RVT/en/Detail/Index?id=7787623024858844510&amp;appLang=en&amp;os=Win64" TargetMode="External"/><Relationship Id="rId10" Type="http://schemas.openxmlformats.org/officeDocument/2006/relationships/hyperlink" Target="https://www.autocad-cursus.info/cad-downloads/3d-bag-data-inlezen-in-autocad" TargetMode="External"/><Relationship Id="rId4" Type="http://schemas.openxmlformats.org/officeDocument/2006/relationships/hyperlink" Target="https://3dbag.nl/nl/download" TargetMode="External"/><Relationship Id="rId9" Type="http://schemas.openxmlformats.org/officeDocument/2006/relationships/hyperlink" Target="https://github.com/DutchSailor/GIS2BI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S_file_format" TargetMode="External"/><Relationship Id="rId2" Type="http://schemas.openxmlformats.org/officeDocument/2006/relationships/hyperlink" Target="https://nl.wikipedia.org/wiki/GeoTIFFhttps:/nl.wikipedia.org/wiki/GeoTIF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www.arcgis.com/apps/mapviewer/index.html?layers=77da2e9eeea8427aab2ac83b79097b1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tiles.nl/" TargetMode="External"/><Relationship Id="rId2" Type="http://schemas.openxmlformats.org/officeDocument/2006/relationships/hyperlink" Target="https://en.wikipedia.org/wiki/LAS_file_forma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B4361C7C-50A2-E264-629E-5FE24191377B}"/>
              </a:ext>
            </a:extLst>
          </p:cNvPr>
          <p:cNvSpPr txBox="1"/>
          <p:nvPr/>
        </p:nvSpPr>
        <p:spPr>
          <a:xfrm>
            <a:off x="3672491" y="1346532"/>
            <a:ext cx="1564157" cy="83099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nl-NL" sz="1600" b="1" dirty="0">
              <a:solidFill>
                <a:schemeClr val="bg1"/>
              </a:solidFill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</a:rPr>
              <a:t>3D Gebouwen</a:t>
            </a:r>
          </a:p>
          <a:p>
            <a:pPr algn="ctr"/>
            <a:endParaRPr lang="nl-NL" sz="1600" b="1" dirty="0">
              <a:solidFill>
                <a:schemeClr val="bg1"/>
              </a:solidFill>
            </a:endParaRP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7526A25-E7A3-A0B7-E946-A786AE1C79B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454570" y="2177529"/>
            <a:ext cx="0" cy="75098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336D0AD8-E2F0-E90D-7836-38DE2B8046B4}"/>
              </a:ext>
            </a:extLst>
          </p:cNvPr>
          <p:cNvSpPr txBox="1"/>
          <p:nvPr/>
        </p:nvSpPr>
        <p:spPr>
          <a:xfrm>
            <a:off x="2066515" y="1342175"/>
            <a:ext cx="1430037" cy="83099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nl-NL" sz="1600" b="1" dirty="0">
              <a:solidFill>
                <a:schemeClr val="bg1"/>
              </a:solidFill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</a:rPr>
              <a:t>Luchtfoto</a:t>
            </a:r>
          </a:p>
          <a:p>
            <a:pPr algn="ctr"/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1A85487-1EBF-BB61-0DD6-0668B72F0D55}"/>
              </a:ext>
            </a:extLst>
          </p:cNvPr>
          <p:cNvSpPr txBox="1"/>
          <p:nvPr/>
        </p:nvSpPr>
        <p:spPr>
          <a:xfrm>
            <a:off x="7006242" y="1340114"/>
            <a:ext cx="1504450" cy="83099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nl-NL" sz="1600" b="1" dirty="0">
              <a:solidFill>
                <a:schemeClr val="bg1"/>
              </a:solidFill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</a:rPr>
              <a:t>Maaiveld</a:t>
            </a:r>
          </a:p>
          <a:p>
            <a:pPr algn="ctr"/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812BC5E-CA6D-B529-175B-9A250061632B}"/>
              </a:ext>
            </a:extLst>
          </p:cNvPr>
          <p:cNvSpPr txBox="1"/>
          <p:nvPr/>
        </p:nvSpPr>
        <p:spPr>
          <a:xfrm>
            <a:off x="8679887" y="1346532"/>
            <a:ext cx="1634147" cy="83099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nl-NL" sz="1600" b="1" dirty="0">
              <a:solidFill>
                <a:schemeClr val="bg1"/>
              </a:solidFill>
            </a:endParaRPr>
          </a:p>
          <a:p>
            <a:pPr algn="ctr"/>
            <a:r>
              <a:rPr lang="nl-NL" sz="1600" b="1" dirty="0" err="1">
                <a:solidFill>
                  <a:schemeClr val="bg1"/>
                </a:solidFill>
              </a:rPr>
              <a:t>Inmetingen</a:t>
            </a:r>
            <a:endParaRPr lang="nl-NL" sz="1600" b="1" dirty="0">
              <a:solidFill>
                <a:schemeClr val="bg1"/>
              </a:solidFill>
            </a:endParaRPr>
          </a:p>
          <a:p>
            <a:pPr algn="ctr"/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211195CB-39E4-E9B4-05E0-0EB6AFCA675E}"/>
              </a:ext>
            </a:extLst>
          </p:cNvPr>
          <p:cNvSpPr txBox="1">
            <a:spLocks/>
          </p:cNvSpPr>
          <p:nvPr/>
        </p:nvSpPr>
        <p:spPr>
          <a:xfrm>
            <a:off x="248264" y="178313"/>
            <a:ext cx="11265309" cy="824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Het </a:t>
            </a:r>
            <a:r>
              <a:rPr lang="nl-NL" sz="26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samenstellen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van een 3D Omgevingsmodel vanuit verschillende bronnen</a:t>
            </a:r>
            <a:b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nl-NL" sz="28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D4F369FD-2F81-10C1-44CD-88A7DEFB5588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7758467" y="2171111"/>
            <a:ext cx="12654" cy="75739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9A509E70-72D1-C2FC-DE46-20663C6AA7A8}"/>
              </a:ext>
            </a:extLst>
          </p:cNvPr>
          <p:cNvSpPr txBox="1"/>
          <p:nvPr/>
        </p:nvSpPr>
        <p:spPr>
          <a:xfrm>
            <a:off x="2066515" y="2964421"/>
            <a:ext cx="8247519" cy="83099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nl-NL" sz="1600" b="1" dirty="0">
              <a:solidFill>
                <a:schemeClr val="bg1"/>
              </a:solidFill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</a:rPr>
              <a:t>Omgevingsmodel</a:t>
            </a:r>
          </a:p>
          <a:p>
            <a:pPr algn="ctr"/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37465ADB-F3B1-4882-7189-F971F21484B9}"/>
              </a:ext>
            </a:extLst>
          </p:cNvPr>
          <p:cNvSpPr txBox="1"/>
          <p:nvPr/>
        </p:nvSpPr>
        <p:spPr>
          <a:xfrm>
            <a:off x="2066513" y="4609186"/>
            <a:ext cx="8247518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nl-NL" sz="1600" b="1" dirty="0">
              <a:solidFill>
                <a:schemeClr val="bg1"/>
              </a:solidFill>
            </a:endParaRPr>
          </a:p>
          <a:p>
            <a:pPr algn="ctr"/>
            <a:r>
              <a:rPr lang="nl-NL" sz="1600" b="1" dirty="0"/>
              <a:t>Ontwerp</a:t>
            </a:r>
          </a:p>
          <a:p>
            <a:pPr algn="ctr"/>
            <a:endParaRPr lang="nl-NL" sz="1600" b="1" dirty="0">
              <a:solidFill>
                <a:schemeClr val="bg1"/>
              </a:solidFill>
            </a:endParaRPr>
          </a:p>
        </p:txBody>
      </p: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B9BF0ED8-2A74-86B1-DBB8-D59A567D4C56}"/>
              </a:ext>
            </a:extLst>
          </p:cNvPr>
          <p:cNvCxnSpPr>
            <a:cxnSpLocks/>
          </p:cNvCxnSpPr>
          <p:nvPr/>
        </p:nvCxnSpPr>
        <p:spPr>
          <a:xfrm flipH="1" flipV="1">
            <a:off x="6089217" y="3814400"/>
            <a:ext cx="1" cy="784276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78477D4C-92FD-12C4-9E48-2E7EFBB20D72}"/>
              </a:ext>
            </a:extLst>
          </p:cNvPr>
          <p:cNvSpPr txBox="1"/>
          <p:nvPr/>
        </p:nvSpPr>
        <p:spPr>
          <a:xfrm>
            <a:off x="5398634" y="1337918"/>
            <a:ext cx="1453724" cy="83099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nl-NL" sz="1600" b="1" dirty="0">
              <a:solidFill>
                <a:schemeClr val="bg1"/>
              </a:solidFill>
            </a:endParaRPr>
          </a:p>
          <a:p>
            <a:pPr algn="ctr"/>
            <a:r>
              <a:rPr lang="nl-NL" sz="1600" b="1" dirty="0">
                <a:solidFill>
                  <a:schemeClr val="bg1"/>
                </a:solidFill>
              </a:rPr>
              <a:t>3D Topografie</a:t>
            </a:r>
          </a:p>
          <a:p>
            <a:pPr algn="ctr"/>
            <a:endParaRPr lang="nl-NL" sz="1600" b="1" dirty="0">
              <a:solidFill>
                <a:schemeClr val="bg1"/>
              </a:solidFill>
            </a:endParaRP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AB312E6A-0AD6-FC0F-9FC1-FB57D4C1B438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125496" y="2168915"/>
            <a:ext cx="0" cy="78689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1AC0D23B-98B7-360F-C075-49E4AD4D75D2}"/>
              </a:ext>
            </a:extLst>
          </p:cNvPr>
          <p:cNvCxnSpPr>
            <a:cxnSpLocks/>
          </p:cNvCxnSpPr>
          <p:nvPr/>
        </p:nvCxnSpPr>
        <p:spPr>
          <a:xfrm>
            <a:off x="9433866" y="2193584"/>
            <a:ext cx="12654" cy="75739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D8BA9943-DC57-CDD5-996D-FC625AD2F710}"/>
              </a:ext>
            </a:extLst>
          </p:cNvPr>
          <p:cNvCxnSpPr>
            <a:cxnSpLocks/>
          </p:cNvCxnSpPr>
          <p:nvPr/>
        </p:nvCxnSpPr>
        <p:spPr>
          <a:xfrm>
            <a:off x="2767342" y="2168915"/>
            <a:ext cx="0" cy="75098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4" name="Picture 2" descr="Samen slimmer sneller: digiGO - Bouwend Nederland">
            <a:extLst>
              <a:ext uri="{FF2B5EF4-FFF2-40B4-BE49-F238E27FC236}">
                <a16:creationId xmlns:a16="http://schemas.microsoft.com/office/drawing/2014/main" id="{AF5FC919-77F7-E32E-0588-14695A07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877" y="5861874"/>
            <a:ext cx="1629103" cy="9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20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379F98B-6229-D6C8-A8AF-2425A2AC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65" y="178313"/>
            <a:ext cx="8386580" cy="824577"/>
          </a:xfrm>
        </p:spPr>
        <p:txBody>
          <a:bodyPr>
            <a:normAutofit fontScale="90000"/>
          </a:bodyPr>
          <a:lstStyle/>
          <a:p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Luchtfoto’s gebruiken (bron: Beeldmateriaal)</a:t>
            </a:r>
            <a:b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bestandsformaat : </a:t>
            </a:r>
            <a:r>
              <a:rPr lang="nl-NL" sz="28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hlinkClick r:id="rId2"/>
              </a:rPr>
              <a:t>Geotiff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(.</a:t>
            </a:r>
            <a:r>
              <a:rPr lang="nl-NL" sz="28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tif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/ .</a:t>
            </a:r>
            <a:r>
              <a:rPr lang="nl-NL" sz="28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tiff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B33B20E-A9A4-7357-8BA9-1B0896109CEA}"/>
              </a:ext>
            </a:extLst>
          </p:cNvPr>
          <p:cNvSpPr txBox="1"/>
          <p:nvPr/>
        </p:nvSpPr>
        <p:spPr>
          <a:xfrm>
            <a:off x="3410966" y="1882672"/>
            <a:ext cx="5241418" cy="1138773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hlinkClick r:id="rId3"/>
              </a:rPr>
              <a:t>Download</a:t>
            </a:r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</a:rPr>
              <a:t>2022_154000_456000_RGB_hrl.tif 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(naamgeving &gt; jaargang : 2022 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&gt; RGB kleuren &gt; hoge resolutie luchtfoto)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1964A8A9-CA1C-07E4-E522-39938D370FAD}"/>
              </a:ext>
            </a:extLst>
          </p:cNvPr>
          <p:cNvCxnSpPr>
            <a:cxnSpLocks/>
          </p:cNvCxnSpPr>
          <p:nvPr/>
        </p:nvCxnSpPr>
        <p:spPr>
          <a:xfrm>
            <a:off x="3786147" y="3006057"/>
            <a:ext cx="0" cy="8458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202CDEAD-6F2D-C658-30DC-D3FCC5F1800C}"/>
              </a:ext>
            </a:extLst>
          </p:cNvPr>
          <p:cNvSpPr txBox="1"/>
          <p:nvPr/>
        </p:nvSpPr>
        <p:spPr>
          <a:xfrm>
            <a:off x="446457" y="3867331"/>
            <a:ext cx="3574026" cy="160043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Autodesk </a:t>
            </a:r>
            <a:r>
              <a:rPr lang="nl-NL" b="1" dirty="0" err="1">
                <a:solidFill>
                  <a:schemeClr val="bg1"/>
                </a:solidFill>
              </a:rPr>
              <a:t>Revit</a:t>
            </a:r>
            <a:endParaRPr lang="nl-NL" b="1" dirty="0">
              <a:solidFill>
                <a:schemeClr val="bg1"/>
              </a:solidFill>
            </a:endParaRPr>
          </a:p>
          <a:p>
            <a:pPr algn="ctr"/>
            <a:endParaRPr lang="nl-NL" sz="1600" dirty="0">
              <a:solidFill>
                <a:schemeClr val="bg1"/>
              </a:solidFill>
            </a:endParaRPr>
          </a:p>
          <a:p>
            <a:pPr algn="ctr"/>
            <a:r>
              <a:rPr lang="nl-NL" sz="1600" dirty="0" err="1">
                <a:solidFill>
                  <a:schemeClr val="bg1"/>
                </a:solidFill>
              </a:rPr>
              <a:t>Insert</a:t>
            </a:r>
            <a:r>
              <a:rPr lang="nl-NL" sz="1600" dirty="0">
                <a:solidFill>
                  <a:schemeClr val="bg1"/>
                </a:solidFill>
              </a:rPr>
              <a:t> image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Coördinaat linksonder (XY)=&gt;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Locatie: 154000,456000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Afmeting 1:1 [1000x1000m]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BB6054-BBFB-9826-3CD6-A8BC74D632B3}"/>
              </a:ext>
            </a:extLst>
          </p:cNvPr>
          <p:cNvSpPr txBox="1"/>
          <p:nvPr/>
        </p:nvSpPr>
        <p:spPr>
          <a:xfrm>
            <a:off x="8138564" y="3867331"/>
            <a:ext cx="3574026" cy="163121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Autodesk </a:t>
            </a:r>
            <a:r>
              <a:rPr lang="nl-NL" b="1" dirty="0" err="1">
                <a:solidFill>
                  <a:schemeClr val="bg1"/>
                </a:solidFill>
              </a:rPr>
              <a:t>AutoCAD</a:t>
            </a:r>
            <a:endParaRPr lang="nl-NL" b="1" dirty="0">
              <a:solidFill>
                <a:schemeClr val="bg1"/>
              </a:solidFill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</a:rPr>
              <a:t>Trimble </a:t>
            </a:r>
            <a:r>
              <a:rPr lang="nl-NL" b="1" dirty="0" err="1">
                <a:solidFill>
                  <a:schemeClr val="bg1"/>
                </a:solidFill>
              </a:rPr>
              <a:t>Sketchup</a:t>
            </a:r>
            <a:endParaRPr lang="nl-NL" b="1" dirty="0">
              <a:solidFill>
                <a:schemeClr val="bg1"/>
              </a:solidFill>
            </a:endParaRPr>
          </a:p>
          <a:p>
            <a:pPr algn="ctr"/>
            <a:r>
              <a:rPr lang="nl-NL" sz="1600" dirty="0" err="1">
                <a:solidFill>
                  <a:schemeClr val="bg1"/>
                </a:solidFill>
              </a:rPr>
              <a:t>Insert</a:t>
            </a:r>
            <a:r>
              <a:rPr lang="nl-NL" sz="1600" dirty="0">
                <a:solidFill>
                  <a:schemeClr val="bg1"/>
                </a:solidFill>
              </a:rPr>
              <a:t> image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Coördinaat linksonder (XY)=&gt; 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Locatie 154000,456000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Afmeting 1:1 [1000x1000m]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F1C415F-8CFB-752F-B81F-96B28A2A646A}"/>
              </a:ext>
            </a:extLst>
          </p:cNvPr>
          <p:cNvCxnSpPr>
            <a:cxnSpLocks/>
          </p:cNvCxnSpPr>
          <p:nvPr/>
        </p:nvCxnSpPr>
        <p:spPr>
          <a:xfrm>
            <a:off x="8384913" y="3006057"/>
            <a:ext cx="0" cy="8458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A50C152F-FBD5-F155-71E5-90E4C7FE7BFC}"/>
              </a:ext>
            </a:extLst>
          </p:cNvPr>
          <p:cNvCxnSpPr>
            <a:cxnSpLocks/>
          </p:cNvCxnSpPr>
          <p:nvPr/>
        </p:nvCxnSpPr>
        <p:spPr>
          <a:xfrm>
            <a:off x="6079248" y="3028180"/>
            <a:ext cx="0" cy="84588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71EA0635-026A-DAD1-BA37-ACB1F146B442}"/>
              </a:ext>
            </a:extLst>
          </p:cNvPr>
          <p:cNvSpPr txBox="1"/>
          <p:nvPr/>
        </p:nvSpPr>
        <p:spPr>
          <a:xfrm>
            <a:off x="4177886" y="3867331"/>
            <a:ext cx="3795893" cy="160043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Civil3D - </a:t>
            </a:r>
            <a:r>
              <a:rPr lang="nl-NL" b="1" dirty="0" err="1">
                <a:solidFill>
                  <a:schemeClr val="bg1"/>
                </a:solidFill>
              </a:rPr>
              <a:t>BricsCAD</a:t>
            </a:r>
            <a:r>
              <a:rPr lang="nl-NL" b="1" dirty="0">
                <a:solidFill>
                  <a:schemeClr val="bg1"/>
                </a:solidFill>
              </a:rPr>
              <a:t> - Bentley</a:t>
            </a:r>
          </a:p>
          <a:p>
            <a:pPr algn="ctr"/>
            <a:endParaRPr lang="nl-NL" sz="1600" dirty="0">
              <a:solidFill>
                <a:schemeClr val="bg1"/>
              </a:solidFill>
            </a:endParaRPr>
          </a:p>
          <a:p>
            <a:pPr algn="ctr"/>
            <a:r>
              <a:rPr lang="nl-NL" sz="1600" dirty="0" err="1">
                <a:solidFill>
                  <a:schemeClr val="bg1"/>
                </a:solidFill>
              </a:rPr>
              <a:t>Insert</a:t>
            </a:r>
            <a:r>
              <a:rPr lang="nl-NL" sz="1600" dirty="0">
                <a:solidFill>
                  <a:schemeClr val="bg1"/>
                </a:solidFill>
              </a:rPr>
              <a:t> image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Locatie: auto 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Afmeting : auto</a:t>
            </a:r>
          </a:p>
          <a:p>
            <a:pPr algn="ctr"/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10" name="Picture 2" descr="Samen slimmer sneller: digiGO - Bouwend Nederland">
            <a:extLst>
              <a:ext uri="{FF2B5EF4-FFF2-40B4-BE49-F238E27FC236}">
                <a16:creationId xmlns:a16="http://schemas.microsoft.com/office/drawing/2014/main" id="{03A0F2DA-AAEE-5DD2-01CB-871A83924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877" y="5861874"/>
            <a:ext cx="1629103" cy="9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55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379F98B-6229-D6C8-A8AF-2425A2AC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65" y="441821"/>
            <a:ext cx="6287729" cy="824577"/>
          </a:xfrm>
        </p:spPr>
        <p:txBody>
          <a:bodyPr>
            <a:normAutofit fontScale="90000"/>
          </a:bodyPr>
          <a:lstStyle/>
          <a:p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Kaart of luchtfoto gebruiken</a:t>
            </a:r>
            <a:b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met </a:t>
            </a:r>
            <a:r>
              <a:rPr lang="nl-NL" sz="28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Qgis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methode : </a:t>
            </a:r>
            <a:r>
              <a:rPr lang="nl-NL" sz="2800" b="1" i="1" dirty="0">
                <a:solidFill>
                  <a:srgbClr val="0563C1"/>
                </a:solidFill>
                <a:hlinkClick r:id="rId2"/>
              </a:rPr>
              <a:t>World file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b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bestandsformaat: .</a:t>
            </a:r>
            <a:r>
              <a:rPr lang="nl-NL" sz="28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jpeg</a:t>
            </a:r>
            <a:endParaRPr lang="nl-NL" sz="28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E4C5E0A2-94B0-7968-4B6E-AD7FBBC3FA6B}"/>
              </a:ext>
            </a:extLst>
          </p:cNvPr>
          <p:cNvGrpSpPr/>
          <p:nvPr/>
        </p:nvGrpSpPr>
        <p:grpSpPr>
          <a:xfrm>
            <a:off x="6258026" y="2061348"/>
            <a:ext cx="3798854" cy="3985207"/>
            <a:chOff x="4056941" y="1882672"/>
            <a:chExt cx="3798854" cy="3985207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3DDDB8D6-F764-5E56-0469-2F880CA5BE25}"/>
                </a:ext>
              </a:extLst>
            </p:cNvPr>
            <p:cNvSpPr txBox="1"/>
            <p:nvPr/>
          </p:nvSpPr>
          <p:spPr>
            <a:xfrm>
              <a:off x="4059902" y="1882672"/>
              <a:ext cx="3795893" cy="89255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Export</a:t>
              </a:r>
            </a:p>
            <a:p>
              <a:pPr algn="ctr"/>
              <a:r>
                <a:rPr lang="nl-NL" b="1" dirty="0">
                  <a:solidFill>
                    <a:schemeClr val="bg1"/>
                  </a:solidFill>
                </a:rPr>
                <a:t>[</a:t>
              </a:r>
              <a:r>
                <a:rPr lang="nl-NL" b="1" i="1" dirty="0" err="1">
                  <a:solidFill>
                    <a:schemeClr val="bg1"/>
                  </a:solidFill>
                </a:rPr>
                <a:t>mymap</a:t>
              </a:r>
              <a:r>
                <a:rPr lang="nl-NL" b="1" dirty="0">
                  <a:solidFill>
                    <a:schemeClr val="bg1"/>
                  </a:solidFill>
                </a:rPr>
                <a:t>].</a:t>
              </a:r>
              <a:r>
                <a:rPr lang="nl-NL" b="1" dirty="0" err="1">
                  <a:solidFill>
                    <a:schemeClr val="bg1"/>
                  </a:solidFill>
                </a:rPr>
                <a:t>tif</a:t>
              </a:r>
              <a:endParaRPr lang="nl-NL" dirty="0">
                <a:solidFill>
                  <a:schemeClr val="bg1"/>
                </a:solidFill>
              </a:endParaRPr>
            </a:p>
            <a:p>
              <a:pPr algn="ctr"/>
              <a:r>
                <a:rPr lang="nl-NL" sz="1600" dirty="0">
                  <a:solidFill>
                    <a:schemeClr val="bg1"/>
                  </a:solidFill>
                </a:rPr>
                <a:t>RD positie: metadata opgenomen </a:t>
              </a:r>
              <a:r>
                <a:rPr lang="nl-NL" sz="1600" u="sng" dirty="0">
                  <a:solidFill>
                    <a:schemeClr val="bg1"/>
                  </a:solidFill>
                </a:rPr>
                <a:t>in de file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8BC61385-4E6D-1F33-76D5-CCEE77CD84BD}"/>
                </a:ext>
              </a:extLst>
            </p:cNvPr>
            <p:cNvSpPr txBox="1"/>
            <p:nvPr/>
          </p:nvSpPr>
          <p:spPr>
            <a:xfrm>
              <a:off x="4056941" y="4759883"/>
              <a:ext cx="3795893" cy="110799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</a:rPr>
                <a:t>Civil3D – </a:t>
              </a:r>
              <a:r>
                <a:rPr lang="nl-NL" b="1" dirty="0" err="1">
                  <a:solidFill>
                    <a:schemeClr val="bg1"/>
                  </a:solidFill>
                </a:rPr>
                <a:t>BricsCAD</a:t>
              </a:r>
              <a:r>
                <a:rPr lang="nl-NL" b="1" dirty="0">
                  <a:solidFill>
                    <a:schemeClr val="bg1"/>
                  </a:solidFill>
                </a:rPr>
                <a:t> - Bentley</a:t>
              </a:r>
            </a:p>
            <a:p>
              <a:pPr algn="ctr"/>
              <a:r>
                <a:rPr lang="nl-NL" sz="1600" dirty="0" err="1">
                  <a:solidFill>
                    <a:schemeClr val="bg1"/>
                  </a:solidFill>
                </a:rPr>
                <a:t>Insert</a:t>
              </a:r>
              <a:r>
                <a:rPr lang="nl-NL" sz="1600" dirty="0">
                  <a:solidFill>
                    <a:schemeClr val="bg1"/>
                  </a:solidFill>
                </a:rPr>
                <a:t> as image</a:t>
              </a:r>
            </a:p>
            <a:p>
              <a:pPr algn="ctr"/>
              <a:r>
                <a:rPr lang="nl-NL" sz="1600" dirty="0">
                  <a:solidFill>
                    <a:schemeClr val="bg1"/>
                  </a:solidFill>
                </a:rPr>
                <a:t>Locatie: auto </a:t>
              </a:r>
            </a:p>
            <a:p>
              <a:pPr algn="ctr"/>
              <a:r>
                <a:rPr lang="nl-NL" sz="1600" dirty="0">
                  <a:solidFill>
                    <a:schemeClr val="bg1"/>
                  </a:solidFill>
                </a:rPr>
                <a:t>Afmeting : auto</a:t>
              </a:r>
            </a:p>
          </p:txBody>
        </p:sp>
        <p:cxnSp>
          <p:nvCxnSpPr>
            <p:cNvPr id="11" name="Rechte verbindingslijn met pijl 10">
              <a:extLst>
                <a:ext uri="{FF2B5EF4-FFF2-40B4-BE49-F238E27FC236}">
                  <a16:creationId xmlns:a16="http://schemas.microsoft.com/office/drawing/2014/main" id="{EB12A313-A2AF-70A7-3859-44223682C649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 flipH="1">
              <a:off x="5954888" y="2775224"/>
              <a:ext cx="2961" cy="198465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itel 2">
            <a:extLst>
              <a:ext uri="{FF2B5EF4-FFF2-40B4-BE49-F238E27FC236}">
                <a16:creationId xmlns:a16="http://schemas.microsoft.com/office/drawing/2014/main" id="{30E5356B-9145-E364-5A38-E29A44E61601}"/>
              </a:ext>
            </a:extLst>
          </p:cNvPr>
          <p:cNvSpPr txBox="1">
            <a:spLocks/>
          </p:cNvSpPr>
          <p:nvPr/>
        </p:nvSpPr>
        <p:spPr>
          <a:xfrm>
            <a:off x="6157624" y="471316"/>
            <a:ext cx="7450394" cy="824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Kaart of luchtfoto gebruiken</a:t>
            </a:r>
          </a:p>
          <a:p>
            <a:r>
              <a:rPr lang="nl-NL" sz="2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met </a:t>
            </a:r>
            <a:r>
              <a:rPr lang="nl-NL" sz="25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Qgis</a:t>
            </a:r>
            <a:r>
              <a:rPr lang="nl-NL" sz="2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methode : </a:t>
            </a:r>
            <a:r>
              <a:rPr lang="nl-NL" sz="25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hlinkClick r:id="rId3"/>
              </a:rPr>
              <a:t>Geotiff</a:t>
            </a:r>
            <a:r>
              <a:rPr lang="nl-NL" sz="2500" b="1" i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/>
              </a:rPr>
              <a:t> </a:t>
            </a:r>
            <a:br>
              <a:rPr lang="nl-NL" sz="2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nl-NL" sz="2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bestandsformaat : .</a:t>
            </a:r>
            <a:r>
              <a:rPr lang="nl-NL" sz="25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tif</a:t>
            </a:r>
            <a:endParaRPr lang="nl-NL" sz="25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A3BF8F83-1451-DEE8-A1EA-A145804EC117}"/>
              </a:ext>
            </a:extLst>
          </p:cNvPr>
          <p:cNvGrpSpPr/>
          <p:nvPr/>
        </p:nvGrpSpPr>
        <p:grpSpPr>
          <a:xfrm>
            <a:off x="412472" y="2061348"/>
            <a:ext cx="3795893" cy="3985207"/>
            <a:chOff x="716926" y="1882672"/>
            <a:chExt cx="3795893" cy="3985207"/>
          </a:xfrm>
        </p:grpSpPr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E5F3DC91-CF5B-6837-7B3F-50CA90921326}"/>
                </a:ext>
              </a:extLst>
            </p:cNvPr>
            <p:cNvSpPr txBox="1"/>
            <p:nvPr/>
          </p:nvSpPr>
          <p:spPr>
            <a:xfrm>
              <a:off x="716926" y="1882672"/>
              <a:ext cx="3795893" cy="89255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Export</a:t>
              </a:r>
            </a:p>
            <a:p>
              <a:pPr algn="ctr"/>
              <a:r>
                <a:rPr lang="nl-NL" b="1" dirty="0">
                  <a:solidFill>
                    <a:schemeClr val="bg1"/>
                  </a:solidFill>
                </a:rPr>
                <a:t>[</a:t>
              </a:r>
              <a:r>
                <a:rPr lang="nl-NL" b="1" i="1" dirty="0">
                  <a:solidFill>
                    <a:schemeClr val="bg1"/>
                  </a:solidFill>
                </a:rPr>
                <a:t>mymap</a:t>
              </a:r>
              <a:r>
                <a:rPr lang="nl-NL" b="1" dirty="0">
                  <a:solidFill>
                    <a:schemeClr val="bg1"/>
                  </a:solidFill>
                </a:rPr>
                <a:t>].jpeg</a:t>
              </a:r>
              <a:endParaRPr lang="nl-NL" dirty="0">
                <a:solidFill>
                  <a:schemeClr val="bg1"/>
                </a:solidFill>
              </a:endParaRPr>
            </a:p>
            <a:p>
              <a:pPr algn="ctr"/>
              <a:r>
                <a:rPr lang="nl-NL" sz="1600" dirty="0">
                  <a:solidFill>
                    <a:schemeClr val="bg1"/>
                  </a:solidFill>
                </a:rPr>
                <a:t>RD positie: opgenomen </a:t>
              </a:r>
              <a:r>
                <a:rPr lang="nl-NL" sz="1600" u="sng" dirty="0">
                  <a:solidFill>
                    <a:schemeClr val="bg1"/>
                  </a:solidFill>
                </a:rPr>
                <a:t>in </a:t>
              </a:r>
              <a:r>
                <a:rPr lang="nl-NL" sz="1600" u="sng" dirty="0" err="1">
                  <a:solidFill>
                    <a:schemeClr val="bg1"/>
                  </a:solidFill>
                </a:rPr>
                <a:t>world</a:t>
              </a:r>
              <a:r>
                <a:rPr lang="nl-NL" sz="1600" u="sng" dirty="0">
                  <a:solidFill>
                    <a:schemeClr val="bg1"/>
                  </a:solidFill>
                </a:rPr>
                <a:t> file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10F9F078-54F9-E8DE-411E-E3256A617FAB}"/>
                </a:ext>
              </a:extLst>
            </p:cNvPr>
            <p:cNvSpPr txBox="1"/>
            <p:nvPr/>
          </p:nvSpPr>
          <p:spPr>
            <a:xfrm>
              <a:off x="716926" y="4759883"/>
              <a:ext cx="3795893" cy="110799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</a:rPr>
                <a:t>Civil3D – </a:t>
              </a:r>
              <a:r>
                <a:rPr lang="nl-NL" b="1" dirty="0" err="1">
                  <a:solidFill>
                    <a:schemeClr val="bg1"/>
                  </a:solidFill>
                </a:rPr>
                <a:t>BricsCAD</a:t>
              </a:r>
              <a:r>
                <a:rPr lang="nl-NL" b="1" dirty="0">
                  <a:solidFill>
                    <a:schemeClr val="bg1"/>
                  </a:solidFill>
                </a:rPr>
                <a:t> - Bentley</a:t>
              </a:r>
            </a:p>
            <a:p>
              <a:pPr algn="ctr"/>
              <a:r>
                <a:rPr lang="nl-NL" sz="1600" dirty="0" err="1">
                  <a:solidFill>
                    <a:schemeClr val="bg1"/>
                  </a:solidFill>
                </a:rPr>
                <a:t>Insert</a:t>
              </a:r>
              <a:r>
                <a:rPr lang="nl-NL" sz="1600" dirty="0">
                  <a:solidFill>
                    <a:schemeClr val="bg1"/>
                  </a:solidFill>
                </a:rPr>
                <a:t> as image</a:t>
              </a:r>
            </a:p>
            <a:p>
              <a:pPr algn="ctr"/>
              <a:r>
                <a:rPr lang="nl-NL" sz="1600" dirty="0">
                  <a:solidFill>
                    <a:schemeClr val="bg1"/>
                  </a:solidFill>
                </a:rPr>
                <a:t>Locatie: volgens .</a:t>
              </a:r>
              <a:r>
                <a:rPr lang="nl-NL" sz="1600" dirty="0" err="1">
                  <a:solidFill>
                    <a:schemeClr val="bg1"/>
                  </a:solidFill>
                </a:rPr>
                <a:t>jgw</a:t>
              </a:r>
              <a:r>
                <a:rPr lang="nl-NL" sz="16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nl-NL" sz="1600" dirty="0">
                  <a:solidFill>
                    <a:schemeClr val="bg1"/>
                  </a:solidFill>
                </a:rPr>
                <a:t>Afmeting : volgens .</a:t>
              </a:r>
              <a:r>
                <a:rPr lang="nl-NL" sz="1600" dirty="0" err="1">
                  <a:solidFill>
                    <a:schemeClr val="bg1"/>
                  </a:solidFill>
                </a:rPr>
                <a:t>jgw</a:t>
              </a:r>
              <a:endParaRPr lang="nl-NL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Rechte verbindingslijn met pijl 14">
              <a:extLst>
                <a:ext uri="{FF2B5EF4-FFF2-40B4-BE49-F238E27FC236}">
                  <a16:creationId xmlns:a16="http://schemas.microsoft.com/office/drawing/2014/main" id="{F9AF7292-4A7C-3BE2-75FB-DD4B7F195911}"/>
                </a:ext>
              </a:extLst>
            </p:cNvPr>
            <p:cNvCxnSpPr>
              <a:cxnSpLocks/>
              <a:stCxn id="4" idx="2"/>
              <a:endCxn id="14" idx="0"/>
            </p:cNvCxnSpPr>
            <p:nvPr/>
          </p:nvCxnSpPr>
          <p:spPr>
            <a:xfrm>
              <a:off x="2614873" y="2775224"/>
              <a:ext cx="0" cy="198465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D57CB180-3D06-F8B0-9700-4F77FDECA3CA}"/>
                </a:ext>
              </a:extLst>
            </p:cNvPr>
            <p:cNvSpPr txBox="1"/>
            <p:nvPr/>
          </p:nvSpPr>
          <p:spPr>
            <a:xfrm>
              <a:off x="2974563" y="3455106"/>
              <a:ext cx="1532336" cy="615553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  <a:hlinkClick r:id="rId2"/>
                </a:rPr>
                <a:t>World file</a:t>
              </a:r>
              <a:endParaRPr lang="nl-NL" dirty="0">
                <a:solidFill>
                  <a:schemeClr val="bg1"/>
                </a:solidFill>
              </a:endParaRPr>
            </a:p>
            <a:p>
              <a:pPr algn="ctr"/>
              <a:r>
                <a:rPr lang="nl-NL" sz="1600" b="1" dirty="0">
                  <a:solidFill>
                    <a:schemeClr val="bg1"/>
                  </a:solidFill>
                </a:rPr>
                <a:t>[</a:t>
              </a:r>
              <a:r>
                <a:rPr lang="nl-NL" sz="1600" b="1" i="1" dirty="0" err="1">
                  <a:solidFill>
                    <a:schemeClr val="bg1"/>
                  </a:solidFill>
                </a:rPr>
                <a:t>mymap</a:t>
              </a:r>
              <a:r>
                <a:rPr lang="nl-NL" sz="1600" b="1" dirty="0">
                  <a:solidFill>
                    <a:schemeClr val="bg1"/>
                  </a:solidFill>
                </a:rPr>
                <a:t>].</a:t>
              </a:r>
              <a:r>
                <a:rPr lang="nl-NL" sz="1600" b="1" dirty="0" err="1">
                  <a:solidFill>
                    <a:schemeClr val="bg1"/>
                  </a:solidFill>
                </a:rPr>
                <a:t>jgw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Rechte verbindingslijn met pijl 18">
              <a:extLst>
                <a:ext uri="{FF2B5EF4-FFF2-40B4-BE49-F238E27FC236}">
                  <a16:creationId xmlns:a16="http://schemas.microsoft.com/office/drawing/2014/main" id="{0E5B26C4-C6D3-D1ED-4F3E-D31B16DDA388}"/>
                </a:ext>
              </a:extLst>
            </p:cNvPr>
            <p:cNvCxnSpPr>
              <a:cxnSpLocks/>
            </p:cNvCxnSpPr>
            <p:nvPr/>
          </p:nvCxnSpPr>
          <p:spPr>
            <a:xfrm>
              <a:off x="3730834" y="2785056"/>
              <a:ext cx="0" cy="653776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echte verbindingslijn met pijl 20">
              <a:extLst>
                <a:ext uri="{FF2B5EF4-FFF2-40B4-BE49-F238E27FC236}">
                  <a16:creationId xmlns:a16="http://schemas.microsoft.com/office/drawing/2014/main" id="{10C10297-9FE3-E9E2-1252-A9FB83BA5CC8}"/>
                </a:ext>
              </a:extLst>
            </p:cNvPr>
            <p:cNvCxnSpPr>
              <a:cxnSpLocks/>
            </p:cNvCxnSpPr>
            <p:nvPr/>
          </p:nvCxnSpPr>
          <p:spPr>
            <a:xfrm>
              <a:off x="3695913" y="4100155"/>
              <a:ext cx="0" cy="653776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" name="Picture 2" descr="Samen slimmer sneller: digiGO - Bouwend Nederland">
            <a:extLst>
              <a:ext uri="{FF2B5EF4-FFF2-40B4-BE49-F238E27FC236}">
                <a16:creationId xmlns:a16="http://schemas.microsoft.com/office/drawing/2014/main" id="{4A6A3627-C3FC-E1EC-368D-FB55CEF3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877" y="5861874"/>
            <a:ext cx="1629103" cy="9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17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379F98B-6229-D6C8-A8AF-2425A2AC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65" y="178313"/>
            <a:ext cx="7450394" cy="824577"/>
          </a:xfrm>
        </p:spPr>
        <p:txBody>
          <a:bodyPr>
            <a:normAutofit fontScale="90000"/>
          </a:bodyPr>
          <a:lstStyle/>
          <a:p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3D topografie gebruiken (bron: 3D basisvoorziening)</a:t>
            </a:r>
            <a:b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bestandsformaat : 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/>
              </a:rPr>
              <a:t>CityJSON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(.</a:t>
            </a:r>
            <a:r>
              <a:rPr lang="nl-NL" sz="28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json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18810310-5631-2410-10F5-CD6C90776A42}"/>
              </a:ext>
            </a:extLst>
          </p:cNvPr>
          <p:cNvGrpSpPr/>
          <p:nvPr/>
        </p:nvGrpSpPr>
        <p:grpSpPr>
          <a:xfrm>
            <a:off x="1148661" y="1096151"/>
            <a:ext cx="9611269" cy="5466046"/>
            <a:chOff x="1148661" y="1201251"/>
            <a:chExt cx="9611269" cy="5466046"/>
          </a:xfrm>
        </p:grpSpPr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6896CDCD-95FF-59C6-7085-01005DE12388}"/>
                </a:ext>
              </a:extLst>
            </p:cNvPr>
            <p:cNvSpPr txBox="1"/>
            <p:nvPr/>
          </p:nvSpPr>
          <p:spPr>
            <a:xfrm>
              <a:off x="6110311" y="5743967"/>
              <a:ext cx="2188588" cy="92333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err="1">
                  <a:solidFill>
                    <a:schemeClr val="bg1"/>
                  </a:solidFill>
                </a:rPr>
                <a:t>BricsCAD</a:t>
              </a:r>
              <a:r>
                <a:rPr lang="nl-NL" dirty="0">
                  <a:solidFill>
                    <a:schemeClr val="bg1"/>
                  </a:solidFill>
                </a:rPr>
                <a:t> BIM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Trimble Connect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Trimble </a:t>
              </a:r>
              <a:r>
                <a:rPr lang="nl-NL" dirty="0" err="1">
                  <a:solidFill>
                    <a:schemeClr val="bg1"/>
                  </a:solidFill>
                </a:rPr>
                <a:t>Sketchup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0D4C2026-CB5C-9132-207C-FE4231452BA9}"/>
                </a:ext>
              </a:extLst>
            </p:cNvPr>
            <p:cNvSpPr txBox="1"/>
            <p:nvPr/>
          </p:nvSpPr>
          <p:spPr>
            <a:xfrm>
              <a:off x="6110311" y="4867282"/>
              <a:ext cx="2188588" cy="36933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DXF  IFC  SKP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C757778C-9612-CB2E-555C-5B6298BD7EA9}"/>
                </a:ext>
              </a:extLst>
            </p:cNvPr>
            <p:cNvSpPr txBox="1"/>
            <p:nvPr/>
          </p:nvSpPr>
          <p:spPr>
            <a:xfrm>
              <a:off x="1153280" y="4722715"/>
              <a:ext cx="2184306" cy="36933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Grasshopper</a:t>
              </a:r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E5F3DC91-CF5B-6837-7B3F-50CA90921326}"/>
                </a:ext>
              </a:extLst>
            </p:cNvPr>
            <p:cNvSpPr txBox="1"/>
            <p:nvPr/>
          </p:nvSpPr>
          <p:spPr>
            <a:xfrm>
              <a:off x="1148662" y="1201251"/>
              <a:ext cx="9606982" cy="64633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  <a:hlinkClick r:id="rId4"/>
                </a:rPr>
                <a:t>Download</a:t>
              </a:r>
              <a:endParaRPr lang="nl-NL" dirty="0">
                <a:solidFill>
                  <a:schemeClr val="bg1"/>
                </a:solidFill>
              </a:endParaRPr>
            </a:p>
            <a:p>
              <a:pPr algn="ctr"/>
              <a:r>
                <a:rPr lang="nl-NL" b="1" dirty="0">
                  <a:solidFill>
                    <a:schemeClr val="bg1"/>
                  </a:solidFill>
                </a:rPr>
                <a:t>26hn1_2020.zip (kaartnummer, jaartal)</a:t>
              </a:r>
            </a:p>
          </p:txBody>
        </p:sp>
        <p:cxnSp>
          <p:nvCxnSpPr>
            <p:cNvPr id="7" name="Rechte verbindingslijn met pijl 6">
              <a:extLst>
                <a:ext uri="{FF2B5EF4-FFF2-40B4-BE49-F238E27FC236}">
                  <a16:creationId xmlns:a16="http://schemas.microsoft.com/office/drawing/2014/main" id="{261E6715-3894-F14B-4EF3-3397C2259275}"/>
                </a:ext>
              </a:extLst>
            </p:cNvPr>
            <p:cNvCxnSpPr>
              <a:cxnSpLocks/>
              <a:stCxn id="4" idx="2"/>
              <a:endCxn id="9" idx="0"/>
            </p:cNvCxnSpPr>
            <p:nvPr/>
          </p:nvCxnSpPr>
          <p:spPr>
            <a:xfrm flipH="1">
              <a:off x="5952150" y="1847582"/>
              <a:ext cx="3" cy="416502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1282566B-B051-BDA1-99CC-71E388926551}"/>
                </a:ext>
              </a:extLst>
            </p:cNvPr>
            <p:cNvSpPr txBox="1"/>
            <p:nvPr/>
          </p:nvSpPr>
          <p:spPr>
            <a:xfrm>
              <a:off x="1148661" y="2264084"/>
              <a:ext cx="9606977" cy="86177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De juiste deelkaart kiezen</a:t>
              </a:r>
            </a:p>
            <a:p>
              <a:pPr algn="ctr"/>
              <a:r>
                <a:rPr lang="nl-NL" sz="1600" dirty="0">
                  <a:solidFill>
                    <a:schemeClr val="bg1"/>
                  </a:solidFill>
                </a:rPr>
                <a:t>4 gebieden </a:t>
              </a:r>
              <a:r>
                <a:rPr lang="nl-NL" sz="1600" b="0" i="0" dirty="0">
                  <a:solidFill>
                    <a:srgbClr val="212529"/>
                  </a:solidFill>
                  <a:effectLst/>
                  <a:latin typeface="-apple-system"/>
                </a:rPr>
                <a:t>(1: noordwest, 2: noordoost, 3: zuidwest, 4: zuidoost)</a:t>
              </a:r>
            </a:p>
            <a:p>
              <a:pPr algn="ctr"/>
              <a:r>
                <a:rPr lang="nl-NL" sz="1600" dirty="0">
                  <a:solidFill>
                    <a:srgbClr val="212529"/>
                  </a:solidFill>
                  <a:latin typeface="-apple-system"/>
                </a:rPr>
                <a:t>Bijvoorbeeld deel 4 : 25hn1_04.json</a:t>
              </a:r>
              <a:endParaRPr lang="nl-NL" sz="1600" b="0" i="0" dirty="0">
                <a:solidFill>
                  <a:srgbClr val="212529"/>
                </a:solidFill>
                <a:effectLst/>
                <a:latin typeface="-apple-system"/>
              </a:endParaRPr>
            </a:p>
          </p:txBody>
        </p:sp>
        <p:cxnSp>
          <p:nvCxnSpPr>
            <p:cNvPr id="10" name="Rechte verbindingslijn met pijl 9">
              <a:extLst>
                <a:ext uri="{FF2B5EF4-FFF2-40B4-BE49-F238E27FC236}">
                  <a16:creationId xmlns:a16="http://schemas.microsoft.com/office/drawing/2014/main" id="{34AB2B1B-8FAF-DE07-1770-56B0241E7F14}"/>
                </a:ext>
              </a:extLst>
            </p:cNvPr>
            <p:cNvCxnSpPr>
              <a:cxnSpLocks/>
            </p:cNvCxnSpPr>
            <p:nvPr/>
          </p:nvCxnSpPr>
          <p:spPr>
            <a:xfrm>
              <a:off x="7196823" y="3117178"/>
              <a:ext cx="0" cy="59966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2A3D4ED0-72ED-4DEF-69D7-19761776D52B}"/>
                </a:ext>
              </a:extLst>
            </p:cNvPr>
            <p:cNvSpPr txBox="1"/>
            <p:nvPr/>
          </p:nvSpPr>
          <p:spPr>
            <a:xfrm>
              <a:off x="1152942" y="4353383"/>
              <a:ext cx="2184306" cy="36933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Autodesk </a:t>
              </a:r>
              <a:r>
                <a:rPr lang="nl-NL" dirty="0" err="1">
                  <a:solidFill>
                    <a:schemeClr val="bg1"/>
                  </a:solidFill>
                </a:rPr>
                <a:t>Revit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2CA3FF77-1B8E-4F5E-031D-B065CD55C592}"/>
                </a:ext>
              </a:extLst>
            </p:cNvPr>
            <p:cNvSpPr txBox="1"/>
            <p:nvPr/>
          </p:nvSpPr>
          <p:spPr>
            <a:xfrm>
              <a:off x="1148662" y="3707052"/>
              <a:ext cx="2188588" cy="64633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hlinkClick r:id="rId5"/>
                </a:rPr>
                <a:t>TU Delft CityJSON </a:t>
              </a:r>
              <a:r>
                <a:rPr lang="nl-NL" b="1" dirty="0" err="1">
                  <a:solidFill>
                    <a:schemeClr val="bg1"/>
                  </a:solidFill>
                  <a:hlinkClick r:id="rId5"/>
                </a:rPr>
                <a:t>importer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Rechte verbindingslijn met pijl 12">
              <a:extLst>
                <a:ext uri="{FF2B5EF4-FFF2-40B4-BE49-F238E27FC236}">
                  <a16:creationId xmlns:a16="http://schemas.microsoft.com/office/drawing/2014/main" id="{E67DEB53-2B10-ADE5-DB10-4FF1931BC3A6}"/>
                </a:ext>
              </a:extLst>
            </p:cNvPr>
            <p:cNvCxnSpPr>
              <a:cxnSpLocks/>
            </p:cNvCxnSpPr>
            <p:nvPr/>
          </p:nvCxnSpPr>
          <p:spPr>
            <a:xfrm>
              <a:off x="2246282" y="3117178"/>
              <a:ext cx="0" cy="59966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EE7CB8A5-552D-4F3A-BA54-2BA39CCA9ABF}"/>
                </a:ext>
              </a:extLst>
            </p:cNvPr>
            <p:cNvSpPr txBox="1"/>
            <p:nvPr/>
          </p:nvSpPr>
          <p:spPr>
            <a:xfrm>
              <a:off x="3565406" y="4092667"/>
              <a:ext cx="2310857" cy="36933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Blender (opensource)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D85F9D14-98D4-165E-D66C-270C34843324}"/>
                </a:ext>
              </a:extLst>
            </p:cNvPr>
            <p:cNvSpPr txBox="1"/>
            <p:nvPr/>
          </p:nvSpPr>
          <p:spPr>
            <a:xfrm>
              <a:off x="3565406" y="3711807"/>
              <a:ext cx="2316409" cy="36933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hlinkClick r:id="rId6"/>
                </a:rPr>
                <a:t>CityJSON </a:t>
              </a:r>
              <a:r>
                <a:rPr lang="nl-NL" b="1" dirty="0" err="1">
                  <a:solidFill>
                    <a:schemeClr val="bg1"/>
                  </a:solidFill>
                  <a:hlinkClick r:id="rId6"/>
                </a:rPr>
                <a:t>importer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Rechte verbindingslijn met pijl 17">
              <a:extLst>
                <a:ext uri="{FF2B5EF4-FFF2-40B4-BE49-F238E27FC236}">
                  <a16:creationId xmlns:a16="http://schemas.microsoft.com/office/drawing/2014/main" id="{F1B92765-AD19-6D38-099D-C316483F4AC6}"/>
                </a:ext>
              </a:extLst>
            </p:cNvPr>
            <p:cNvCxnSpPr>
              <a:cxnSpLocks/>
            </p:cNvCxnSpPr>
            <p:nvPr/>
          </p:nvCxnSpPr>
          <p:spPr>
            <a:xfrm>
              <a:off x="4787690" y="3133436"/>
              <a:ext cx="0" cy="59966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DB5785A8-FA76-C2B5-193F-A1193434BCD0}"/>
                </a:ext>
              </a:extLst>
            </p:cNvPr>
            <p:cNvSpPr txBox="1"/>
            <p:nvPr/>
          </p:nvSpPr>
          <p:spPr>
            <a:xfrm>
              <a:off x="6110311" y="3703069"/>
              <a:ext cx="2188588" cy="64633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err="1">
                  <a:solidFill>
                    <a:schemeClr val="bg1"/>
                  </a:solidFill>
                  <a:hlinkClick r:id="rId7"/>
                </a:rPr>
                <a:t>AutoMapki</a:t>
              </a:r>
              <a:endParaRPr lang="nl-NL" b="1" dirty="0">
                <a:solidFill>
                  <a:schemeClr val="bg1"/>
                </a:solidFill>
              </a:endParaRP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Converter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Rechte verbindingslijn met pijl 21">
              <a:extLst>
                <a:ext uri="{FF2B5EF4-FFF2-40B4-BE49-F238E27FC236}">
                  <a16:creationId xmlns:a16="http://schemas.microsoft.com/office/drawing/2014/main" id="{8A77BE28-E6E7-BA69-5A1F-90977F75C7C8}"/>
                </a:ext>
              </a:extLst>
            </p:cNvPr>
            <p:cNvCxnSpPr>
              <a:cxnSpLocks/>
              <a:stCxn id="21" idx="2"/>
              <a:endCxn id="23" idx="0"/>
            </p:cNvCxnSpPr>
            <p:nvPr/>
          </p:nvCxnSpPr>
          <p:spPr>
            <a:xfrm>
              <a:off x="7204605" y="4349400"/>
              <a:ext cx="0" cy="517882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Rechte verbindingslijn met pijl 29">
              <a:extLst>
                <a:ext uri="{FF2B5EF4-FFF2-40B4-BE49-F238E27FC236}">
                  <a16:creationId xmlns:a16="http://schemas.microsoft.com/office/drawing/2014/main" id="{814E031B-079E-2652-F7B1-7FB91A37C2CA}"/>
                </a:ext>
              </a:extLst>
            </p:cNvPr>
            <p:cNvCxnSpPr>
              <a:cxnSpLocks/>
              <a:stCxn id="36" idx="2"/>
              <a:endCxn id="37" idx="0"/>
            </p:cNvCxnSpPr>
            <p:nvPr/>
          </p:nvCxnSpPr>
          <p:spPr>
            <a:xfrm flipH="1">
              <a:off x="9663494" y="4369641"/>
              <a:ext cx="2142" cy="489136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Rechte verbindingslijn met pijl 32">
              <a:extLst>
                <a:ext uri="{FF2B5EF4-FFF2-40B4-BE49-F238E27FC236}">
                  <a16:creationId xmlns:a16="http://schemas.microsoft.com/office/drawing/2014/main" id="{A15B14B6-03CA-7074-6D7D-3913877F8A5B}"/>
                </a:ext>
              </a:extLst>
            </p:cNvPr>
            <p:cNvCxnSpPr>
              <a:cxnSpLocks/>
            </p:cNvCxnSpPr>
            <p:nvPr/>
          </p:nvCxnSpPr>
          <p:spPr>
            <a:xfrm>
              <a:off x="9492656" y="3133436"/>
              <a:ext cx="0" cy="59966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4A05AF98-B40C-0A3A-F830-6909A94A5D02}"/>
                </a:ext>
              </a:extLst>
            </p:cNvPr>
            <p:cNvSpPr txBox="1"/>
            <p:nvPr/>
          </p:nvSpPr>
          <p:spPr>
            <a:xfrm>
              <a:off x="8571342" y="3723310"/>
              <a:ext cx="2188588" cy="64633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hlinkClick r:id="rId8"/>
                </a:rPr>
                <a:t>FME</a:t>
              </a:r>
              <a:endParaRPr lang="nl-NL" dirty="0">
                <a:solidFill>
                  <a:schemeClr val="bg1"/>
                </a:solidFill>
              </a:endParaRP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Data </a:t>
              </a:r>
              <a:r>
                <a:rPr lang="nl-NL" dirty="0" err="1">
                  <a:solidFill>
                    <a:schemeClr val="bg1"/>
                  </a:solidFill>
                </a:rPr>
                <a:t>transform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1C0DEFD9-C8A2-1720-0E93-240D62493A1B}"/>
                </a:ext>
              </a:extLst>
            </p:cNvPr>
            <p:cNvSpPr txBox="1"/>
            <p:nvPr/>
          </p:nvSpPr>
          <p:spPr>
            <a:xfrm>
              <a:off x="8571342" y="4858777"/>
              <a:ext cx="2184304" cy="64633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DWG  DXF  IFC 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SKP  RVT    </a:t>
              </a:r>
            </a:p>
          </p:txBody>
        </p:sp>
        <p:cxnSp>
          <p:nvCxnSpPr>
            <p:cNvPr id="44" name="Rechte verbindingslijn met pijl 43">
              <a:extLst>
                <a:ext uri="{FF2B5EF4-FFF2-40B4-BE49-F238E27FC236}">
                  <a16:creationId xmlns:a16="http://schemas.microsoft.com/office/drawing/2014/main" id="{7642EF59-856B-9834-9BAA-4219AD2FE30C}"/>
                </a:ext>
              </a:extLst>
            </p:cNvPr>
            <p:cNvCxnSpPr>
              <a:cxnSpLocks/>
            </p:cNvCxnSpPr>
            <p:nvPr/>
          </p:nvCxnSpPr>
          <p:spPr>
            <a:xfrm>
              <a:off x="7204605" y="5226085"/>
              <a:ext cx="0" cy="517882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" name="Picture 2" descr="Samen slimmer sneller: digiGO - Bouwend Nederland">
            <a:extLst>
              <a:ext uri="{FF2B5EF4-FFF2-40B4-BE49-F238E27FC236}">
                <a16:creationId xmlns:a16="http://schemas.microsoft.com/office/drawing/2014/main" id="{288694D3-14DE-6D26-1F52-D23704FA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877" y="5861874"/>
            <a:ext cx="1629103" cy="9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89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A5469029-FA3F-55C8-1EDE-1CEFB2F2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65" y="178313"/>
            <a:ext cx="7450394" cy="824577"/>
          </a:xfrm>
        </p:spPr>
        <p:txBody>
          <a:bodyPr>
            <a:normAutofit fontScale="90000"/>
          </a:bodyPr>
          <a:lstStyle/>
          <a:p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3D gebouwen gebruiken (bron: 3D BAG)</a:t>
            </a:r>
            <a:b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bestandsformaat </a:t>
            </a:r>
            <a:r>
              <a:rPr lang="nl-NL" sz="2800" b="1" i="1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nl-NL" sz="2800" b="1" i="1">
                <a:solidFill>
                  <a:schemeClr val="accent4">
                    <a:lumMod val="40000"/>
                    <a:lumOff val="60000"/>
                  </a:schemeClr>
                </a:solidFill>
                <a:hlinkClick r:id="rId2"/>
              </a:rPr>
              <a:t>CityJSON</a:t>
            </a:r>
            <a:r>
              <a:rPr lang="nl-NL" sz="2800" b="1" i="1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(.</a:t>
            </a:r>
            <a:r>
              <a:rPr lang="nl-NL" sz="28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json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 of 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/>
              </a:rPr>
              <a:t>Wavefront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(.</a:t>
            </a:r>
            <a:r>
              <a:rPr lang="nl-NL" sz="28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obj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45D61E1D-8DE8-33BC-5FCE-0FE168B00CCD}"/>
              </a:ext>
            </a:extLst>
          </p:cNvPr>
          <p:cNvGrpSpPr/>
          <p:nvPr/>
        </p:nvGrpSpPr>
        <p:grpSpPr>
          <a:xfrm>
            <a:off x="972786" y="1329939"/>
            <a:ext cx="10154092" cy="4385924"/>
            <a:chOff x="941256" y="1266879"/>
            <a:chExt cx="10154092" cy="4385924"/>
          </a:xfrm>
        </p:grpSpPr>
        <p:sp>
          <p:nvSpPr>
            <p:cNvPr id="39" name="Tekstvak 38">
              <a:extLst>
                <a:ext uri="{FF2B5EF4-FFF2-40B4-BE49-F238E27FC236}">
                  <a16:creationId xmlns:a16="http://schemas.microsoft.com/office/drawing/2014/main" id="{C0AF7A21-FF61-46AD-D293-8119FA63AB9A}"/>
                </a:ext>
              </a:extLst>
            </p:cNvPr>
            <p:cNvSpPr txBox="1"/>
            <p:nvPr/>
          </p:nvSpPr>
          <p:spPr>
            <a:xfrm>
              <a:off x="7862406" y="3168817"/>
              <a:ext cx="1388814" cy="64633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Autodesk</a:t>
              </a:r>
            </a:p>
            <a:p>
              <a:pPr algn="ctr"/>
              <a:r>
                <a:rPr lang="nl-NL" dirty="0" err="1">
                  <a:solidFill>
                    <a:schemeClr val="bg1"/>
                  </a:solidFill>
                </a:rPr>
                <a:t>AutoCAD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8272434B-4E13-900D-784B-94E91B408EB6}"/>
                </a:ext>
              </a:extLst>
            </p:cNvPr>
            <p:cNvSpPr txBox="1"/>
            <p:nvPr/>
          </p:nvSpPr>
          <p:spPr>
            <a:xfrm>
              <a:off x="952107" y="1266879"/>
              <a:ext cx="10143241" cy="64633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  <a:hlinkClick r:id="rId4"/>
                </a:rPr>
                <a:t>Download</a:t>
              </a:r>
              <a:endParaRPr lang="nl-NL" dirty="0">
                <a:solidFill>
                  <a:schemeClr val="bg1"/>
                </a:solidFill>
              </a:endParaRPr>
            </a:p>
            <a:p>
              <a:pPr algn="ctr"/>
              <a:r>
                <a:rPr lang="nl-NL" b="1" dirty="0">
                  <a:solidFill>
                    <a:schemeClr val="bg1"/>
                  </a:solidFill>
                </a:rPr>
                <a:t>3dbag_v21.._903.json (jaartal, kaartnummer)</a:t>
              </a:r>
            </a:p>
          </p:txBody>
        </p:sp>
        <p:cxnSp>
          <p:nvCxnSpPr>
            <p:cNvPr id="16" name="Rechte verbindingslijn met pijl 15">
              <a:extLst>
                <a:ext uri="{FF2B5EF4-FFF2-40B4-BE49-F238E27FC236}">
                  <a16:creationId xmlns:a16="http://schemas.microsoft.com/office/drawing/2014/main" id="{36A89F80-1A47-652F-6E76-261754B64689}"/>
                </a:ext>
              </a:extLst>
            </p:cNvPr>
            <p:cNvCxnSpPr>
              <a:cxnSpLocks/>
            </p:cNvCxnSpPr>
            <p:nvPr/>
          </p:nvCxnSpPr>
          <p:spPr>
            <a:xfrm>
              <a:off x="7005834" y="1903882"/>
              <a:ext cx="0" cy="59966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809F919B-D304-0D47-6EFA-A8DCA44BE090}"/>
                </a:ext>
              </a:extLst>
            </p:cNvPr>
            <p:cNvSpPr txBox="1"/>
            <p:nvPr/>
          </p:nvSpPr>
          <p:spPr>
            <a:xfrm>
              <a:off x="941256" y="3169318"/>
              <a:ext cx="1799422" cy="36933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Autodesk </a:t>
              </a:r>
              <a:r>
                <a:rPr lang="nl-NL" dirty="0" err="1">
                  <a:solidFill>
                    <a:schemeClr val="bg1"/>
                  </a:solidFill>
                </a:rPr>
                <a:t>Revit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D250D79B-972F-D1D1-AF97-92F5D2B72F83}"/>
                </a:ext>
              </a:extLst>
            </p:cNvPr>
            <p:cNvSpPr txBox="1"/>
            <p:nvPr/>
          </p:nvSpPr>
          <p:spPr>
            <a:xfrm>
              <a:off x="948550" y="2522988"/>
              <a:ext cx="1792151" cy="92333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hlinkClick r:id="rId5"/>
                </a:rPr>
                <a:t>TU Delft CityJSON </a:t>
              </a:r>
              <a:r>
                <a:rPr lang="nl-NL" b="1" dirty="0" err="1">
                  <a:solidFill>
                    <a:schemeClr val="bg1"/>
                  </a:solidFill>
                  <a:hlinkClick r:id="rId5"/>
                </a:rPr>
                <a:t>importer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Rechte verbindingslijn met pijl 18">
              <a:extLst>
                <a:ext uri="{FF2B5EF4-FFF2-40B4-BE49-F238E27FC236}">
                  <a16:creationId xmlns:a16="http://schemas.microsoft.com/office/drawing/2014/main" id="{95F761EF-CB1D-3414-8E21-4333E1FBB8EC}"/>
                </a:ext>
              </a:extLst>
            </p:cNvPr>
            <p:cNvCxnSpPr>
              <a:cxnSpLocks/>
            </p:cNvCxnSpPr>
            <p:nvPr/>
          </p:nvCxnSpPr>
          <p:spPr>
            <a:xfrm>
              <a:off x="1852754" y="1907065"/>
              <a:ext cx="0" cy="59966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A073EACC-265A-1B2E-7150-3A58AABB268D}"/>
                </a:ext>
              </a:extLst>
            </p:cNvPr>
            <p:cNvSpPr txBox="1"/>
            <p:nvPr/>
          </p:nvSpPr>
          <p:spPr>
            <a:xfrm>
              <a:off x="4657104" y="2907853"/>
              <a:ext cx="1525882" cy="64633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Blender 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(opensource)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23A790E1-8AD2-BFD2-4B00-57E5235D9DCA}"/>
                </a:ext>
              </a:extLst>
            </p:cNvPr>
            <p:cNvSpPr txBox="1"/>
            <p:nvPr/>
          </p:nvSpPr>
          <p:spPr>
            <a:xfrm>
              <a:off x="4657104" y="2527742"/>
              <a:ext cx="1531434" cy="36933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err="1">
                  <a:solidFill>
                    <a:schemeClr val="bg1"/>
                  </a:solidFill>
                  <a:hlinkClick r:id="rId6"/>
                </a:rPr>
                <a:t>Addon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Rechte verbindingslijn met pijl 21">
              <a:extLst>
                <a:ext uri="{FF2B5EF4-FFF2-40B4-BE49-F238E27FC236}">
                  <a16:creationId xmlns:a16="http://schemas.microsoft.com/office/drawing/2014/main" id="{A4A6A4F3-FF6B-92A5-EFB3-33CEDB6C9808}"/>
                </a:ext>
              </a:extLst>
            </p:cNvPr>
            <p:cNvCxnSpPr>
              <a:cxnSpLocks/>
            </p:cNvCxnSpPr>
            <p:nvPr/>
          </p:nvCxnSpPr>
          <p:spPr>
            <a:xfrm>
              <a:off x="5360633" y="1923323"/>
              <a:ext cx="0" cy="59966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8DDE2A71-6E02-6E2E-5EBB-DF31397A9FAF}"/>
                </a:ext>
              </a:extLst>
            </p:cNvPr>
            <p:cNvSpPr txBox="1"/>
            <p:nvPr/>
          </p:nvSpPr>
          <p:spPr>
            <a:xfrm>
              <a:off x="6323858" y="2531492"/>
              <a:ext cx="1388813" cy="64633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err="1">
                  <a:solidFill>
                    <a:schemeClr val="bg1"/>
                  </a:solidFill>
                  <a:hlinkClick r:id="rId7"/>
                </a:rPr>
                <a:t>AutoMapki</a:t>
              </a:r>
              <a:endParaRPr lang="nl-NL" b="1" dirty="0">
                <a:solidFill>
                  <a:schemeClr val="bg1"/>
                </a:solidFill>
              </a:endParaRP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Converter</a:t>
              </a:r>
            </a:p>
          </p:txBody>
        </p:sp>
        <p:cxnSp>
          <p:nvCxnSpPr>
            <p:cNvPr id="24" name="Rechte verbindingslijn met pijl 23">
              <a:extLst>
                <a:ext uri="{FF2B5EF4-FFF2-40B4-BE49-F238E27FC236}">
                  <a16:creationId xmlns:a16="http://schemas.microsoft.com/office/drawing/2014/main" id="{05B2CC66-2BC2-F4A7-8526-BC4A5A8D1456}"/>
                </a:ext>
              </a:extLst>
            </p:cNvPr>
            <p:cNvCxnSpPr>
              <a:cxnSpLocks/>
            </p:cNvCxnSpPr>
            <p:nvPr/>
          </p:nvCxnSpPr>
          <p:spPr>
            <a:xfrm>
              <a:off x="7014215" y="3185576"/>
              <a:ext cx="0" cy="59966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D4C74514-B08C-6971-BB18-16B217ABF556}"/>
                </a:ext>
              </a:extLst>
            </p:cNvPr>
            <p:cNvSpPr txBox="1"/>
            <p:nvPr/>
          </p:nvSpPr>
          <p:spPr>
            <a:xfrm>
              <a:off x="5974434" y="4729473"/>
              <a:ext cx="2064769" cy="92333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err="1">
                  <a:solidFill>
                    <a:schemeClr val="bg1"/>
                  </a:solidFill>
                </a:rPr>
                <a:t>BricsCAD</a:t>
              </a:r>
              <a:r>
                <a:rPr lang="nl-NL" dirty="0">
                  <a:solidFill>
                    <a:schemeClr val="bg1"/>
                  </a:solidFill>
                </a:rPr>
                <a:t> BIM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Trimble Connect 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Trimble </a:t>
              </a:r>
              <a:r>
                <a:rPr lang="nl-NL" dirty="0" err="1">
                  <a:solidFill>
                    <a:schemeClr val="bg1"/>
                  </a:solidFill>
                </a:rPr>
                <a:t>Sketchup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5E90D0B5-6710-613B-B804-D7350DD18595}"/>
                </a:ext>
              </a:extLst>
            </p:cNvPr>
            <p:cNvSpPr txBox="1"/>
            <p:nvPr/>
          </p:nvSpPr>
          <p:spPr>
            <a:xfrm>
              <a:off x="6323858" y="3768982"/>
              <a:ext cx="1388812" cy="36933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DXF  IFC  SKP</a:t>
              </a:r>
            </a:p>
          </p:txBody>
        </p:sp>
        <p:cxnSp>
          <p:nvCxnSpPr>
            <p:cNvPr id="28" name="Rechte verbindingslijn met pijl 27">
              <a:extLst>
                <a:ext uri="{FF2B5EF4-FFF2-40B4-BE49-F238E27FC236}">
                  <a16:creationId xmlns:a16="http://schemas.microsoft.com/office/drawing/2014/main" id="{771570DF-ECE4-69FC-56C4-DD7B3F789349}"/>
                </a:ext>
              </a:extLst>
            </p:cNvPr>
            <p:cNvCxnSpPr>
              <a:cxnSpLocks/>
            </p:cNvCxnSpPr>
            <p:nvPr/>
          </p:nvCxnSpPr>
          <p:spPr>
            <a:xfrm>
              <a:off x="10209937" y="3177823"/>
              <a:ext cx="0" cy="59966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328035EC-19E3-D356-95D6-FEBC01C5BB00}"/>
                </a:ext>
              </a:extLst>
            </p:cNvPr>
            <p:cNvSpPr txBox="1"/>
            <p:nvPr/>
          </p:nvSpPr>
          <p:spPr>
            <a:xfrm>
              <a:off x="9411207" y="3777487"/>
              <a:ext cx="1676983" cy="64633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DWG  DXF  IFC 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SKP RVT  </a:t>
              </a:r>
            </a:p>
          </p:txBody>
        </p:sp>
        <p:cxnSp>
          <p:nvCxnSpPr>
            <p:cNvPr id="30" name="Rechte verbindingslijn met pijl 29">
              <a:extLst>
                <a:ext uri="{FF2B5EF4-FFF2-40B4-BE49-F238E27FC236}">
                  <a16:creationId xmlns:a16="http://schemas.microsoft.com/office/drawing/2014/main" id="{B0C8AA89-69E1-B429-0F4E-763AAC3323DA}"/>
                </a:ext>
              </a:extLst>
            </p:cNvPr>
            <p:cNvCxnSpPr>
              <a:cxnSpLocks/>
            </p:cNvCxnSpPr>
            <p:nvPr/>
          </p:nvCxnSpPr>
          <p:spPr>
            <a:xfrm>
              <a:off x="10209937" y="1939581"/>
              <a:ext cx="0" cy="59966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B53624B2-274F-A005-F206-2DDB574EBA0D}"/>
                </a:ext>
              </a:extLst>
            </p:cNvPr>
            <p:cNvSpPr txBox="1"/>
            <p:nvPr/>
          </p:nvSpPr>
          <p:spPr>
            <a:xfrm>
              <a:off x="9411207" y="2527742"/>
              <a:ext cx="1676983" cy="64633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hlinkClick r:id="rId8"/>
                </a:rPr>
                <a:t>FME</a:t>
              </a:r>
              <a:endParaRPr lang="nl-NL" b="1" dirty="0">
                <a:solidFill>
                  <a:schemeClr val="bg1"/>
                </a:solidFill>
              </a:endParaRP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Data </a:t>
              </a:r>
              <a:r>
                <a:rPr lang="nl-NL" dirty="0" err="1">
                  <a:solidFill>
                    <a:schemeClr val="bg1"/>
                  </a:solidFill>
                </a:rPr>
                <a:t>transform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4EB70D95-5BC7-6CD2-2A9D-10997229CB90}"/>
                </a:ext>
              </a:extLst>
            </p:cNvPr>
            <p:cNvSpPr txBox="1"/>
            <p:nvPr/>
          </p:nvSpPr>
          <p:spPr>
            <a:xfrm>
              <a:off x="2871056" y="2895233"/>
              <a:ext cx="1634827" cy="36933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Autodesk </a:t>
              </a:r>
              <a:r>
                <a:rPr lang="nl-NL" dirty="0" err="1">
                  <a:solidFill>
                    <a:schemeClr val="bg1"/>
                  </a:solidFill>
                </a:rPr>
                <a:t>Revit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969C526D-681D-6D18-279C-8709A5D2A57D}"/>
                </a:ext>
              </a:extLst>
            </p:cNvPr>
            <p:cNvSpPr txBox="1"/>
            <p:nvPr/>
          </p:nvSpPr>
          <p:spPr>
            <a:xfrm>
              <a:off x="2882632" y="2503546"/>
              <a:ext cx="1623253" cy="36933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hlinkClick r:id="rId9"/>
                </a:rPr>
                <a:t>GIS2BIM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Rechte verbindingslijn met pijl 33">
              <a:extLst>
                <a:ext uri="{FF2B5EF4-FFF2-40B4-BE49-F238E27FC236}">
                  <a16:creationId xmlns:a16="http://schemas.microsoft.com/office/drawing/2014/main" id="{0430081E-A5E5-C447-C657-F4F47263BE18}"/>
                </a:ext>
              </a:extLst>
            </p:cNvPr>
            <p:cNvCxnSpPr>
              <a:cxnSpLocks/>
            </p:cNvCxnSpPr>
            <p:nvPr/>
          </p:nvCxnSpPr>
          <p:spPr>
            <a:xfrm>
              <a:off x="3690754" y="1919340"/>
              <a:ext cx="0" cy="59966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9E41DB5E-34DA-B320-9AFE-A5921BEF9386}"/>
                </a:ext>
              </a:extLst>
            </p:cNvPr>
            <p:cNvSpPr txBox="1"/>
            <p:nvPr/>
          </p:nvSpPr>
          <p:spPr>
            <a:xfrm>
              <a:off x="7858359" y="2545404"/>
              <a:ext cx="1388813" cy="64633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err="1">
                  <a:solidFill>
                    <a:schemeClr val="bg1"/>
                  </a:solidFill>
                  <a:hlinkClick r:id="rId10"/>
                </a:rPr>
                <a:t>Rodema</a:t>
              </a:r>
              <a:endParaRPr lang="nl-NL" b="1" dirty="0">
                <a:solidFill>
                  <a:schemeClr val="bg1"/>
                </a:solidFill>
              </a:endParaRPr>
            </a:p>
            <a:p>
              <a:pPr algn="ctr"/>
              <a:r>
                <a:rPr lang="nl-NL" dirty="0" err="1">
                  <a:solidFill>
                    <a:schemeClr val="bg1"/>
                  </a:solidFill>
                </a:rPr>
                <a:t>Plugin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Rechte verbindingslijn met pijl 39">
              <a:extLst>
                <a:ext uri="{FF2B5EF4-FFF2-40B4-BE49-F238E27FC236}">
                  <a16:creationId xmlns:a16="http://schemas.microsoft.com/office/drawing/2014/main" id="{A740C926-299E-CA55-6709-E25C6005F245}"/>
                </a:ext>
              </a:extLst>
            </p:cNvPr>
            <p:cNvCxnSpPr>
              <a:cxnSpLocks/>
            </p:cNvCxnSpPr>
            <p:nvPr/>
          </p:nvCxnSpPr>
          <p:spPr>
            <a:xfrm>
              <a:off x="8526241" y="1939581"/>
              <a:ext cx="0" cy="59966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Rechte verbindingslijn met pijl 40">
              <a:extLst>
                <a:ext uri="{FF2B5EF4-FFF2-40B4-BE49-F238E27FC236}">
                  <a16:creationId xmlns:a16="http://schemas.microsoft.com/office/drawing/2014/main" id="{B5FF81B9-FA3A-5A59-E0EA-AF8CCAAD168C}"/>
                </a:ext>
              </a:extLst>
            </p:cNvPr>
            <p:cNvCxnSpPr>
              <a:cxnSpLocks/>
            </p:cNvCxnSpPr>
            <p:nvPr/>
          </p:nvCxnSpPr>
          <p:spPr>
            <a:xfrm>
              <a:off x="6996309" y="4138314"/>
              <a:ext cx="0" cy="59966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" name="Picture 2" descr="Samen slimmer sneller: digiGO - Bouwend Nederland">
            <a:extLst>
              <a:ext uri="{FF2B5EF4-FFF2-40B4-BE49-F238E27FC236}">
                <a16:creationId xmlns:a16="http://schemas.microsoft.com/office/drawing/2014/main" id="{72337176-CC6F-5EDF-78F0-D1FAE0E3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877" y="5861874"/>
            <a:ext cx="1629103" cy="9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43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A5469029-FA3F-55C8-1EDE-1CEFB2F2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64" y="178313"/>
            <a:ext cx="9087759" cy="824577"/>
          </a:xfrm>
        </p:spPr>
        <p:txBody>
          <a:bodyPr>
            <a:normAutofit fontScale="90000"/>
          </a:bodyPr>
          <a:lstStyle/>
          <a:p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Hoogtedata maaiveld gebruiken (bron: AHN)</a:t>
            </a:r>
            <a:b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bestandsformaat : </a:t>
            </a:r>
            <a:r>
              <a:rPr lang="nl-NL" sz="28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hlinkClick r:id="rId2"/>
              </a:rPr>
              <a:t>Geotiff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(..</a:t>
            </a:r>
            <a:r>
              <a:rPr lang="nl-NL" sz="28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tiff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 of </a:t>
            </a:r>
            <a:r>
              <a:rPr lang="nl-NL" sz="28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Lidar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scandata (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/>
              </a:rPr>
              <a:t>.LAS/LAZ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272434B-4E13-900D-784B-94E91B408EB6}"/>
              </a:ext>
            </a:extLst>
          </p:cNvPr>
          <p:cNvSpPr txBox="1"/>
          <p:nvPr/>
        </p:nvSpPr>
        <p:spPr>
          <a:xfrm>
            <a:off x="1807467" y="1337483"/>
            <a:ext cx="8595358" cy="120032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hlinkClick r:id="rId4"/>
              </a:rPr>
              <a:t>Download</a:t>
            </a:r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</a:rPr>
              <a:t>5M_39HN2.tif (</a:t>
            </a:r>
            <a:r>
              <a:rPr lang="nl-NL" b="1" dirty="0" err="1">
                <a:solidFill>
                  <a:schemeClr val="bg1"/>
                </a:solidFill>
              </a:rPr>
              <a:t>grid</a:t>
            </a:r>
            <a:r>
              <a:rPr lang="nl-NL" b="1" dirty="0">
                <a:solidFill>
                  <a:schemeClr val="bg1"/>
                </a:solidFill>
              </a:rPr>
              <a:t>, kaartnummer)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DTM (Digitaal Terrein Model)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Keuze raster : 0.5x0.5m of 5x5m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95F761EF-CB1D-3414-8E21-4333E1FBB8EC}"/>
              </a:ext>
            </a:extLst>
          </p:cNvPr>
          <p:cNvCxnSpPr>
            <a:cxnSpLocks/>
          </p:cNvCxnSpPr>
          <p:nvPr/>
        </p:nvCxnSpPr>
        <p:spPr>
          <a:xfrm>
            <a:off x="2876882" y="2552691"/>
            <a:ext cx="0" cy="40082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414B5FDD-6A0A-5B7D-3EEF-6D6AA69070E8}"/>
              </a:ext>
            </a:extLst>
          </p:cNvPr>
          <p:cNvSpPr txBox="1"/>
          <p:nvPr/>
        </p:nvSpPr>
        <p:spPr>
          <a:xfrm>
            <a:off x="1796152" y="2987763"/>
            <a:ext cx="2161460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Qgis</a:t>
            </a:r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>
                <a:solidFill>
                  <a:schemeClr val="bg1"/>
                </a:solidFill>
              </a:rPr>
              <a:t>(opensource)</a:t>
            </a:r>
          </a:p>
        </p:txBody>
      </p:sp>
      <p:grpSp>
        <p:nvGrpSpPr>
          <p:cNvPr id="57" name="Groep 56">
            <a:extLst>
              <a:ext uri="{FF2B5EF4-FFF2-40B4-BE49-F238E27FC236}">
                <a16:creationId xmlns:a16="http://schemas.microsoft.com/office/drawing/2014/main" id="{6F5EC2A3-2679-6720-B41E-28DC768FFF16}"/>
              </a:ext>
            </a:extLst>
          </p:cNvPr>
          <p:cNvGrpSpPr/>
          <p:nvPr/>
        </p:nvGrpSpPr>
        <p:grpSpPr>
          <a:xfrm>
            <a:off x="8234388" y="2552691"/>
            <a:ext cx="2168748" cy="2638511"/>
            <a:chOff x="5003409" y="2537812"/>
            <a:chExt cx="2168748" cy="2638511"/>
          </a:xfrm>
        </p:grpSpPr>
        <p:cxnSp>
          <p:nvCxnSpPr>
            <p:cNvPr id="4" name="Rechte verbindingslijn met pijl 3">
              <a:extLst>
                <a:ext uri="{FF2B5EF4-FFF2-40B4-BE49-F238E27FC236}">
                  <a16:creationId xmlns:a16="http://schemas.microsoft.com/office/drawing/2014/main" id="{D5CE1F78-5102-BF1B-E2D3-9FBB1AE6975F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6105146" y="2537812"/>
              <a:ext cx="6637" cy="41570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C3598B57-FC8C-C469-2369-2FE0BD74F76B}"/>
                </a:ext>
              </a:extLst>
            </p:cNvPr>
            <p:cNvSpPr txBox="1"/>
            <p:nvPr/>
          </p:nvSpPr>
          <p:spPr>
            <a:xfrm>
              <a:off x="5003409" y="2984500"/>
              <a:ext cx="2161460" cy="36933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Civil3D / Bentley</a:t>
              </a:r>
            </a:p>
          </p:txBody>
        </p:sp>
        <p:cxnSp>
          <p:nvCxnSpPr>
            <p:cNvPr id="8" name="Rechte verbindingslijn met pijl 7">
              <a:extLst>
                <a:ext uri="{FF2B5EF4-FFF2-40B4-BE49-F238E27FC236}">
                  <a16:creationId xmlns:a16="http://schemas.microsoft.com/office/drawing/2014/main" id="{2DF010C9-1478-54A7-1DCC-CA38EEF5181D}"/>
                </a:ext>
              </a:extLst>
            </p:cNvPr>
            <p:cNvCxnSpPr>
              <a:cxnSpLocks/>
            </p:cNvCxnSpPr>
            <p:nvPr/>
          </p:nvCxnSpPr>
          <p:spPr>
            <a:xfrm>
              <a:off x="6107210" y="3330463"/>
              <a:ext cx="0" cy="614543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076E2880-D3BE-EC93-F458-E443E8A0D155}"/>
                </a:ext>
              </a:extLst>
            </p:cNvPr>
            <p:cNvSpPr txBox="1"/>
            <p:nvPr/>
          </p:nvSpPr>
          <p:spPr>
            <a:xfrm>
              <a:off x="5010697" y="3975994"/>
              <a:ext cx="2161460" cy="1200329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Kleuren en hoogtelijnen,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3D DTM van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Projectgebied</a:t>
              </a:r>
            </a:p>
          </p:txBody>
        </p:sp>
      </p:grp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C2E5AC10-E213-F018-94B3-EE782DDEA4BF}"/>
              </a:ext>
            </a:extLst>
          </p:cNvPr>
          <p:cNvCxnSpPr>
            <a:cxnSpLocks/>
            <a:stCxn id="3" idx="2"/>
            <a:endCxn id="25" idx="0"/>
          </p:cNvCxnSpPr>
          <p:nvPr/>
        </p:nvCxnSpPr>
        <p:spPr>
          <a:xfrm flipH="1">
            <a:off x="2873238" y="3634094"/>
            <a:ext cx="3644" cy="37013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BCFC9CB0-8CF3-DEE7-BE8B-D1FD52EC2D2B}"/>
              </a:ext>
            </a:extLst>
          </p:cNvPr>
          <p:cNvSpPr txBox="1"/>
          <p:nvPr/>
        </p:nvSpPr>
        <p:spPr>
          <a:xfrm>
            <a:off x="1792508" y="4004225"/>
            <a:ext cx="2161460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XYZ bestand voor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projectgebied</a:t>
            </a:r>
          </a:p>
        </p:txBody>
      </p: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D364EA7B-52EB-A2F6-13CB-33979DC0C27C}"/>
              </a:ext>
            </a:extLst>
          </p:cNvPr>
          <p:cNvCxnSpPr>
            <a:cxnSpLocks/>
          </p:cNvCxnSpPr>
          <p:nvPr/>
        </p:nvCxnSpPr>
        <p:spPr>
          <a:xfrm flipH="1">
            <a:off x="2138670" y="4656000"/>
            <a:ext cx="3644" cy="37013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E5497D02-79B3-9583-AF73-0DE8747D2044}"/>
              </a:ext>
            </a:extLst>
          </p:cNvPr>
          <p:cNvCxnSpPr>
            <a:cxnSpLocks/>
          </p:cNvCxnSpPr>
          <p:nvPr/>
        </p:nvCxnSpPr>
        <p:spPr>
          <a:xfrm flipH="1">
            <a:off x="2869594" y="4661161"/>
            <a:ext cx="3644" cy="37013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4630455E-7149-D669-1EBE-1741EDA2BD94}"/>
              </a:ext>
            </a:extLst>
          </p:cNvPr>
          <p:cNvCxnSpPr>
            <a:cxnSpLocks/>
          </p:cNvCxnSpPr>
          <p:nvPr/>
        </p:nvCxnSpPr>
        <p:spPr>
          <a:xfrm flipH="1">
            <a:off x="3600518" y="4656000"/>
            <a:ext cx="3644" cy="37013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Tekstvak 50">
            <a:extLst>
              <a:ext uri="{FF2B5EF4-FFF2-40B4-BE49-F238E27FC236}">
                <a16:creationId xmlns:a16="http://schemas.microsoft.com/office/drawing/2014/main" id="{055F1FDA-B05B-A658-4B4E-E3D17FF69C9B}"/>
              </a:ext>
            </a:extLst>
          </p:cNvPr>
          <p:cNvSpPr txBox="1"/>
          <p:nvPr/>
        </p:nvSpPr>
        <p:spPr>
          <a:xfrm>
            <a:off x="1788864" y="5024607"/>
            <a:ext cx="2161460" cy="92333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Autodesk </a:t>
            </a:r>
            <a:r>
              <a:rPr lang="nl-NL" dirty="0" err="1">
                <a:solidFill>
                  <a:schemeClr val="bg1"/>
                </a:solidFill>
              </a:rPr>
              <a:t>Revit</a:t>
            </a:r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>
                <a:solidFill>
                  <a:schemeClr val="bg1"/>
                </a:solidFill>
              </a:rPr>
              <a:t>Trimble </a:t>
            </a:r>
            <a:r>
              <a:rPr lang="nl-NL" dirty="0" err="1">
                <a:solidFill>
                  <a:schemeClr val="bg1"/>
                </a:solidFill>
              </a:rPr>
              <a:t>Sketchup</a:t>
            </a:r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 err="1">
                <a:solidFill>
                  <a:schemeClr val="bg1"/>
                </a:solidFill>
              </a:rPr>
              <a:t>BricsCAD</a:t>
            </a:r>
            <a:r>
              <a:rPr lang="nl-NL" dirty="0">
                <a:solidFill>
                  <a:schemeClr val="bg1"/>
                </a:solidFill>
              </a:rPr>
              <a:t> BIM</a:t>
            </a:r>
          </a:p>
        </p:txBody>
      </p:sp>
      <p:grpSp>
        <p:nvGrpSpPr>
          <p:cNvPr id="58" name="Groep 57">
            <a:extLst>
              <a:ext uri="{FF2B5EF4-FFF2-40B4-BE49-F238E27FC236}">
                <a16:creationId xmlns:a16="http://schemas.microsoft.com/office/drawing/2014/main" id="{E6A39A12-5129-AAD4-2CA9-A26B38C19643}"/>
              </a:ext>
            </a:extLst>
          </p:cNvPr>
          <p:cNvGrpSpPr/>
          <p:nvPr/>
        </p:nvGrpSpPr>
        <p:grpSpPr>
          <a:xfrm>
            <a:off x="5015270" y="2537812"/>
            <a:ext cx="2161460" cy="3982072"/>
            <a:chOff x="8189549" y="2552691"/>
            <a:chExt cx="2161460" cy="3982072"/>
          </a:xfrm>
        </p:grpSpPr>
        <p:cxnSp>
          <p:nvCxnSpPr>
            <p:cNvPr id="30" name="Rechte verbindingslijn met pijl 29">
              <a:extLst>
                <a:ext uri="{FF2B5EF4-FFF2-40B4-BE49-F238E27FC236}">
                  <a16:creationId xmlns:a16="http://schemas.microsoft.com/office/drawing/2014/main" id="{B0C8AA89-69E1-B429-0F4E-763AAC3323DA}"/>
                </a:ext>
              </a:extLst>
            </p:cNvPr>
            <p:cNvCxnSpPr>
              <a:cxnSpLocks/>
            </p:cNvCxnSpPr>
            <p:nvPr/>
          </p:nvCxnSpPr>
          <p:spPr>
            <a:xfrm>
              <a:off x="9249817" y="2552691"/>
              <a:ext cx="0" cy="40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50035C5A-3439-04F5-75C5-010E77D74AE6}"/>
                </a:ext>
              </a:extLst>
            </p:cNvPr>
            <p:cNvSpPr txBox="1"/>
            <p:nvPr/>
          </p:nvSpPr>
          <p:spPr>
            <a:xfrm>
              <a:off x="8189549" y="2987763"/>
              <a:ext cx="2161460" cy="64633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CloudCompare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(opensource)</a:t>
              </a:r>
            </a:p>
          </p:txBody>
        </p:sp>
        <p:cxnSp>
          <p:nvCxnSpPr>
            <p:cNvPr id="43" name="Rechte verbindingslijn met pijl 42">
              <a:extLst>
                <a:ext uri="{FF2B5EF4-FFF2-40B4-BE49-F238E27FC236}">
                  <a16:creationId xmlns:a16="http://schemas.microsoft.com/office/drawing/2014/main" id="{BBD3A01D-3681-6004-E2A8-791BDF3AF08E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 flipH="1">
              <a:off x="9270279" y="3652468"/>
              <a:ext cx="3644" cy="37013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0F61815-79F2-CAB3-DA47-4CFE0D9F5165}"/>
                </a:ext>
              </a:extLst>
            </p:cNvPr>
            <p:cNvSpPr txBox="1"/>
            <p:nvPr/>
          </p:nvSpPr>
          <p:spPr>
            <a:xfrm>
              <a:off x="8189549" y="4022599"/>
              <a:ext cx="2161460" cy="1200329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Kleuren en hoogtelijnen,</a:t>
              </a:r>
            </a:p>
            <a:p>
              <a:pPr algn="ctr"/>
              <a:r>
                <a:rPr lang="nl-NL" dirty="0" err="1">
                  <a:solidFill>
                    <a:schemeClr val="bg1"/>
                  </a:solidFill>
                </a:rPr>
                <a:t>Lidar</a:t>
              </a:r>
              <a:r>
                <a:rPr lang="nl-NL" dirty="0">
                  <a:solidFill>
                    <a:schemeClr val="bg1"/>
                  </a:solidFill>
                </a:rPr>
                <a:t> bestand voor</a:t>
              </a: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projectgebied</a:t>
              </a:r>
            </a:p>
          </p:txBody>
        </p:sp>
        <p:cxnSp>
          <p:nvCxnSpPr>
            <p:cNvPr id="52" name="Rechte verbindingslijn met pijl 51">
              <a:extLst>
                <a:ext uri="{FF2B5EF4-FFF2-40B4-BE49-F238E27FC236}">
                  <a16:creationId xmlns:a16="http://schemas.microsoft.com/office/drawing/2014/main" id="{97754A18-1D42-74AB-FACF-9DC0DF73E7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9355" y="5242826"/>
              <a:ext cx="3644" cy="37013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Rechte verbindingslijn met pijl 52">
              <a:extLst>
                <a:ext uri="{FF2B5EF4-FFF2-40B4-BE49-F238E27FC236}">
                  <a16:creationId xmlns:a16="http://schemas.microsoft.com/office/drawing/2014/main" id="{0B32076C-60D9-F98E-74BF-1EF81EC7E0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0279" y="5247987"/>
              <a:ext cx="3644" cy="37013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Rechte verbindingslijn met pijl 53">
              <a:extLst>
                <a:ext uri="{FF2B5EF4-FFF2-40B4-BE49-F238E27FC236}">
                  <a16:creationId xmlns:a16="http://schemas.microsoft.com/office/drawing/2014/main" id="{074121B1-256A-2D6E-1013-32AA207601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01203" y="5242826"/>
              <a:ext cx="3644" cy="37013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9D088A87-82C7-9940-8DC2-11B9DA97BB78}"/>
                </a:ext>
              </a:extLst>
            </p:cNvPr>
            <p:cNvSpPr txBox="1"/>
            <p:nvPr/>
          </p:nvSpPr>
          <p:spPr>
            <a:xfrm>
              <a:off x="8189549" y="5611433"/>
              <a:ext cx="2161460" cy="92333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</a:rPr>
                <a:t>Autodesk </a:t>
              </a:r>
              <a:r>
                <a:rPr lang="nl-NL" dirty="0" err="1">
                  <a:solidFill>
                    <a:schemeClr val="bg1"/>
                  </a:solidFill>
                </a:rPr>
                <a:t>Recap</a:t>
              </a:r>
              <a:endParaRPr lang="nl-NL" dirty="0">
                <a:solidFill>
                  <a:schemeClr val="bg1"/>
                </a:solidFill>
              </a:endParaRPr>
            </a:p>
            <a:p>
              <a:pPr algn="ctr"/>
              <a:r>
                <a:rPr lang="nl-NL" dirty="0">
                  <a:solidFill>
                    <a:schemeClr val="bg1"/>
                  </a:solidFill>
                </a:rPr>
                <a:t>Trimble Connect</a:t>
              </a:r>
            </a:p>
            <a:p>
              <a:pPr algn="ctr"/>
              <a:r>
                <a:rPr lang="nl-NL" dirty="0" err="1">
                  <a:solidFill>
                    <a:schemeClr val="bg1"/>
                  </a:solidFill>
                </a:rPr>
                <a:t>BricsCAD</a:t>
              </a:r>
              <a:r>
                <a:rPr lang="nl-NL" dirty="0">
                  <a:solidFill>
                    <a:schemeClr val="bg1"/>
                  </a:solidFill>
                </a:rPr>
                <a:t> BIM</a:t>
              </a:r>
            </a:p>
          </p:txBody>
        </p:sp>
      </p:grpSp>
      <p:pic>
        <p:nvPicPr>
          <p:cNvPr id="6" name="Picture 2" descr="Samen slimmer sneller: digiGO - Bouwend Nederland">
            <a:extLst>
              <a:ext uri="{FF2B5EF4-FFF2-40B4-BE49-F238E27FC236}">
                <a16:creationId xmlns:a16="http://schemas.microsoft.com/office/drawing/2014/main" id="{EF1A401B-9360-5F10-D3D1-09FB3997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877" y="5861874"/>
            <a:ext cx="1629103" cy="9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803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2">
            <a:extLst>
              <a:ext uri="{FF2B5EF4-FFF2-40B4-BE49-F238E27FC236}">
                <a16:creationId xmlns:a16="http://schemas.microsoft.com/office/drawing/2014/main" id="{A5469029-FA3F-55C8-1EDE-1CEFB2F2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26" y="51402"/>
            <a:ext cx="9087759" cy="824577"/>
          </a:xfrm>
        </p:spPr>
        <p:txBody>
          <a:bodyPr>
            <a:normAutofit fontScale="90000"/>
          </a:bodyPr>
          <a:lstStyle/>
          <a:p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Scandata gebruiken (ruwe data vanuit inwinning AHN)</a:t>
            </a:r>
            <a:b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bestandsformaat : </a:t>
            </a:r>
            <a:r>
              <a:rPr lang="nl-NL" sz="28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Lidar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scandata (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2"/>
              </a:rPr>
              <a:t>.LAZ</a:t>
            </a:r>
            <a:r>
              <a:rPr lang="nl-NL" sz="2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2B20719-6C3D-8843-B051-A02FDF0D7355}"/>
              </a:ext>
            </a:extLst>
          </p:cNvPr>
          <p:cNvGrpSpPr/>
          <p:nvPr/>
        </p:nvGrpSpPr>
        <p:grpSpPr>
          <a:xfrm>
            <a:off x="452370" y="1089648"/>
            <a:ext cx="9815815" cy="5403339"/>
            <a:chOff x="1188093" y="1121178"/>
            <a:chExt cx="9815815" cy="5403339"/>
          </a:xfrm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8272434B-4E13-900D-784B-94E91B408EB6}"/>
                </a:ext>
              </a:extLst>
            </p:cNvPr>
            <p:cNvSpPr txBox="1"/>
            <p:nvPr/>
          </p:nvSpPr>
          <p:spPr>
            <a:xfrm>
              <a:off x="1203050" y="1121178"/>
              <a:ext cx="9800858" cy="646331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chemeClr val="bg1"/>
                  </a:solidFill>
                  <a:hlinkClick r:id="rId3"/>
                </a:rPr>
                <a:t>Download</a:t>
              </a:r>
              <a:endParaRPr lang="nl-NL" dirty="0">
                <a:solidFill>
                  <a:schemeClr val="bg1"/>
                </a:solidFill>
              </a:endParaRPr>
            </a:p>
            <a:p>
              <a:pPr algn="ctr"/>
              <a:r>
                <a:rPr lang="nl-NL" b="1" dirty="0">
                  <a:solidFill>
                    <a:schemeClr val="bg1"/>
                  </a:solidFill>
                </a:rPr>
                <a:t>38GN2_02.LAZ (kaartnummer, deelgebied 2 van de 24)</a:t>
              </a:r>
            </a:p>
          </p:txBody>
        </p: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E230F5B6-CE27-1BBA-A3D1-6F8EF64920BB}"/>
                </a:ext>
              </a:extLst>
            </p:cNvPr>
            <p:cNvGrpSpPr/>
            <p:nvPr/>
          </p:nvGrpSpPr>
          <p:grpSpPr>
            <a:xfrm>
              <a:off x="1188093" y="1756280"/>
              <a:ext cx="9815814" cy="4768237"/>
              <a:chOff x="1188093" y="1756280"/>
              <a:chExt cx="9815814" cy="4768237"/>
            </a:xfrm>
          </p:grpSpPr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BCFC9CB0-8CF3-DEE7-BE8B-D1FD52EC2D2B}"/>
                  </a:ext>
                </a:extLst>
              </p:cNvPr>
              <p:cNvSpPr txBox="1"/>
              <p:nvPr/>
            </p:nvSpPr>
            <p:spPr>
              <a:xfrm>
                <a:off x="1188093" y="2837683"/>
                <a:ext cx="2161460" cy="369332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Visualisaties</a:t>
                </a:r>
              </a:p>
            </p:txBody>
          </p:sp>
          <p:cxnSp>
            <p:nvCxnSpPr>
              <p:cNvPr id="19" name="Rechte verbindingslijn met pijl 18">
                <a:extLst>
                  <a:ext uri="{FF2B5EF4-FFF2-40B4-BE49-F238E27FC236}">
                    <a16:creationId xmlns:a16="http://schemas.microsoft.com/office/drawing/2014/main" id="{95F761EF-CB1D-3414-8E21-4333E1FBB8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465" y="1756280"/>
                <a:ext cx="0" cy="40082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414B5FDD-6A0A-5B7D-3EEF-6D6AA69070E8}"/>
                  </a:ext>
                </a:extLst>
              </p:cNvPr>
              <p:cNvSpPr txBox="1"/>
              <p:nvPr/>
            </p:nvSpPr>
            <p:spPr>
              <a:xfrm>
                <a:off x="1191735" y="2191352"/>
                <a:ext cx="2161460" cy="646331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 err="1">
                    <a:solidFill>
                      <a:schemeClr val="bg1"/>
                    </a:solidFill>
                  </a:rPr>
                  <a:t>Qgis</a:t>
                </a:r>
                <a:endParaRPr lang="nl-NL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(opensource)</a:t>
                </a:r>
              </a:p>
            </p:txBody>
          </p:sp>
          <p:cxnSp>
            <p:nvCxnSpPr>
              <p:cNvPr id="30" name="Rechte verbindingslijn met pijl 29">
                <a:extLst>
                  <a:ext uri="{FF2B5EF4-FFF2-40B4-BE49-F238E27FC236}">
                    <a16:creationId xmlns:a16="http://schemas.microsoft.com/office/drawing/2014/main" id="{B0C8AA89-69E1-B429-0F4E-763AAC3323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506" y="1783532"/>
                <a:ext cx="0" cy="40082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50035C5A-3439-04F5-75C5-010E77D74AE6}"/>
                  </a:ext>
                </a:extLst>
              </p:cNvPr>
              <p:cNvSpPr txBox="1"/>
              <p:nvPr/>
            </p:nvSpPr>
            <p:spPr>
              <a:xfrm>
                <a:off x="3709743" y="2218604"/>
                <a:ext cx="2161460" cy="646331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CloudCompare</a:t>
                </a:r>
              </a:p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(opensource)</a:t>
                </a:r>
              </a:p>
            </p:txBody>
          </p:sp>
          <p:cxnSp>
            <p:nvCxnSpPr>
              <p:cNvPr id="43" name="Rechte verbindingslijn met pijl 42">
                <a:extLst>
                  <a:ext uri="{FF2B5EF4-FFF2-40B4-BE49-F238E27FC236}">
                    <a16:creationId xmlns:a16="http://schemas.microsoft.com/office/drawing/2014/main" id="{BBD3A01D-3681-6004-E2A8-791BDF3AF08E}"/>
                  </a:ext>
                </a:extLst>
              </p:cNvPr>
              <p:cNvCxnSpPr>
                <a:cxnSpLocks/>
                <a:endCxn id="44" idx="0"/>
              </p:cNvCxnSpPr>
              <p:nvPr/>
            </p:nvCxnSpPr>
            <p:spPr>
              <a:xfrm flipH="1">
                <a:off x="4790473" y="2883309"/>
                <a:ext cx="3644" cy="37013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C0F61815-79F2-CAB3-DA47-4CFE0D9F5165}"/>
                  </a:ext>
                </a:extLst>
              </p:cNvPr>
              <p:cNvSpPr txBox="1"/>
              <p:nvPr/>
            </p:nvSpPr>
            <p:spPr>
              <a:xfrm>
                <a:off x="3709743" y="3253440"/>
                <a:ext cx="2161460" cy="92333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Filter classificaties,</a:t>
                </a:r>
              </a:p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aanpassing voor</a:t>
                </a:r>
              </a:p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projectgebied</a:t>
                </a:r>
              </a:p>
            </p:txBody>
          </p:sp>
          <p:cxnSp>
            <p:nvCxnSpPr>
              <p:cNvPr id="52" name="Rechte verbindingslijn met pijl 51">
                <a:extLst>
                  <a:ext uri="{FF2B5EF4-FFF2-40B4-BE49-F238E27FC236}">
                    <a16:creationId xmlns:a16="http://schemas.microsoft.com/office/drawing/2014/main" id="{97754A18-1D42-74AB-FACF-9DC0DF73E7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59549" y="4178697"/>
                <a:ext cx="3644" cy="37013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met pijl 52">
                <a:extLst>
                  <a:ext uri="{FF2B5EF4-FFF2-40B4-BE49-F238E27FC236}">
                    <a16:creationId xmlns:a16="http://schemas.microsoft.com/office/drawing/2014/main" id="{0B32076C-60D9-F98E-74BF-1EF81EC7E0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90473" y="4183858"/>
                <a:ext cx="3644" cy="37013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met pijl 53">
                <a:extLst>
                  <a:ext uri="{FF2B5EF4-FFF2-40B4-BE49-F238E27FC236}">
                    <a16:creationId xmlns:a16="http://schemas.microsoft.com/office/drawing/2014/main" id="{074121B1-256A-2D6E-1013-32AA207601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21397" y="4178697"/>
                <a:ext cx="3644" cy="37013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9D088A87-82C7-9940-8DC2-11B9DA97BB78}"/>
                  </a:ext>
                </a:extLst>
              </p:cNvPr>
              <p:cNvSpPr txBox="1"/>
              <p:nvPr/>
            </p:nvSpPr>
            <p:spPr>
              <a:xfrm>
                <a:off x="3709743" y="4547304"/>
                <a:ext cx="2161460" cy="92333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Trimble Connect</a:t>
                </a:r>
              </a:p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Trimble </a:t>
                </a:r>
                <a:r>
                  <a:rPr lang="nl-NL" dirty="0" err="1">
                    <a:solidFill>
                      <a:schemeClr val="bg1"/>
                    </a:solidFill>
                  </a:rPr>
                  <a:t>Sketchup</a:t>
                </a:r>
                <a:endParaRPr lang="nl-NL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nl-NL" dirty="0" err="1">
                    <a:solidFill>
                      <a:schemeClr val="bg1"/>
                    </a:solidFill>
                  </a:rPr>
                  <a:t>BricsCAD</a:t>
                </a:r>
                <a:r>
                  <a:rPr lang="nl-NL" dirty="0">
                    <a:solidFill>
                      <a:schemeClr val="bg1"/>
                    </a:solidFill>
                  </a:rPr>
                  <a:t> BIM</a:t>
                </a:r>
              </a:p>
            </p:txBody>
          </p:sp>
          <p:cxnSp>
            <p:nvCxnSpPr>
              <p:cNvPr id="17" name="Rechte verbindingslijn met pijl 16">
                <a:extLst>
                  <a:ext uri="{FF2B5EF4-FFF2-40B4-BE49-F238E27FC236}">
                    <a16:creationId xmlns:a16="http://schemas.microsoft.com/office/drawing/2014/main" id="{A1C5DDB4-402C-2D05-E063-525ACF6A18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0601" y="1794148"/>
                <a:ext cx="0" cy="449330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met pijl 17">
                <a:extLst>
                  <a:ext uri="{FF2B5EF4-FFF2-40B4-BE49-F238E27FC236}">
                    <a16:creationId xmlns:a16="http://schemas.microsoft.com/office/drawing/2014/main" id="{88B029EF-C15E-A5C7-83C0-D74EE691BD13}"/>
                  </a:ext>
                </a:extLst>
              </p:cNvPr>
              <p:cNvCxnSpPr>
                <a:cxnSpLocks/>
                <a:endCxn id="21" idx="0"/>
              </p:cNvCxnSpPr>
              <p:nvPr/>
            </p:nvCxnSpPr>
            <p:spPr>
              <a:xfrm flipH="1">
                <a:off x="7394683" y="1799309"/>
                <a:ext cx="6842" cy="444169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met pijl 19">
                <a:extLst>
                  <a:ext uri="{FF2B5EF4-FFF2-40B4-BE49-F238E27FC236}">
                    <a16:creationId xmlns:a16="http://schemas.microsoft.com/office/drawing/2014/main" id="{FB2F2318-B9D4-9F1F-2C61-66851DE767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2449" y="1794148"/>
                <a:ext cx="0" cy="449330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11F1AD83-AC35-17F8-C3E6-61E695F051EB}"/>
                  </a:ext>
                </a:extLst>
              </p:cNvPr>
              <p:cNvSpPr txBox="1"/>
              <p:nvPr/>
            </p:nvSpPr>
            <p:spPr>
              <a:xfrm>
                <a:off x="6313953" y="2243478"/>
                <a:ext cx="2161460" cy="646331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Autodesk </a:t>
                </a:r>
                <a:r>
                  <a:rPr lang="nl-NL" dirty="0" err="1">
                    <a:solidFill>
                      <a:schemeClr val="bg1"/>
                    </a:solidFill>
                  </a:rPr>
                  <a:t>ReCap</a:t>
                </a:r>
                <a:endParaRPr lang="nl-NL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(conversie)</a:t>
                </a:r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B86B4562-4B80-3737-73F4-72CB7DB85B75}"/>
                  </a:ext>
                </a:extLst>
              </p:cNvPr>
              <p:cNvSpPr txBox="1"/>
              <p:nvPr/>
            </p:nvSpPr>
            <p:spPr>
              <a:xfrm>
                <a:off x="6313953" y="3276658"/>
                <a:ext cx="2161460" cy="92333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Autodesk </a:t>
                </a:r>
                <a:r>
                  <a:rPr lang="nl-NL" dirty="0" err="1">
                    <a:solidFill>
                      <a:schemeClr val="bg1"/>
                    </a:solidFill>
                  </a:rPr>
                  <a:t>Revit</a:t>
                </a:r>
                <a:endParaRPr lang="nl-NL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nl-NL" dirty="0" err="1">
                    <a:solidFill>
                      <a:schemeClr val="bg1"/>
                    </a:solidFill>
                  </a:rPr>
                  <a:t>AutoCAD</a:t>
                </a:r>
                <a:r>
                  <a:rPr lang="nl-NL" dirty="0">
                    <a:solidFill>
                      <a:schemeClr val="bg1"/>
                    </a:solidFill>
                  </a:rPr>
                  <a:t> / Civil3D </a:t>
                </a:r>
                <a:r>
                  <a:rPr lang="nl-NL" dirty="0" err="1">
                    <a:solidFill>
                      <a:schemeClr val="bg1"/>
                    </a:solidFill>
                  </a:rPr>
                  <a:t>Navisworks</a:t>
                </a:r>
                <a:endParaRPr lang="nl-NL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" name="Rechte verbindingslijn met pijl 25">
                <a:extLst>
                  <a:ext uri="{FF2B5EF4-FFF2-40B4-BE49-F238E27FC236}">
                    <a16:creationId xmlns:a16="http://schemas.microsoft.com/office/drawing/2014/main" id="{69C793E3-9D7B-2176-A572-8FD7C683C1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60115" y="2889809"/>
                <a:ext cx="3644" cy="37013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met pijl 26">
                <a:extLst>
                  <a:ext uri="{FF2B5EF4-FFF2-40B4-BE49-F238E27FC236}">
                    <a16:creationId xmlns:a16="http://schemas.microsoft.com/office/drawing/2014/main" id="{99B3F645-1DBC-D360-A9C9-4054E2368D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91039" y="2894970"/>
                <a:ext cx="3644" cy="37013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met pijl 27">
                <a:extLst>
                  <a:ext uri="{FF2B5EF4-FFF2-40B4-BE49-F238E27FC236}">
                    <a16:creationId xmlns:a16="http://schemas.microsoft.com/office/drawing/2014/main" id="{77B1560C-158B-62BC-6D3B-DCD2136903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21963" y="2889809"/>
                <a:ext cx="3644" cy="37013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met pijl 30">
                <a:extLst>
                  <a:ext uri="{FF2B5EF4-FFF2-40B4-BE49-F238E27FC236}">
                    <a16:creationId xmlns:a16="http://schemas.microsoft.com/office/drawing/2014/main" id="{B0223795-FCCC-4F20-6177-DA446E0081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2715" y="1808406"/>
                <a:ext cx="0" cy="40082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3E5855B9-E3FE-1968-A029-E5BA108CBFA5}"/>
                  </a:ext>
                </a:extLst>
              </p:cNvPr>
              <p:cNvSpPr txBox="1"/>
              <p:nvPr/>
            </p:nvSpPr>
            <p:spPr>
              <a:xfrm>
                <a:off x="8842447" y="2243478"/>
                <a:ext cx="2161460" cy="646331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CloudCompare</a:t>
                </a:r>
              </a:p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(opensource)</a:t>
                </a:r>
              </a:p>
            </p:txBody>
          </p:sp>
          <p:cxnSp>
            <p:nvCxnSpPr>
              <p:cNvPr id="33" name="Rechte verbindingslijn met pijl 32">
                <a:extLst>
                  <a:ext uri="{FF2B5EF4-FFF2-40B4-BE49-F238E27FC236}">
                    <a16:creationId xmlns:a16="http://schemas.microsoft.com/office/drawing/2014/main" id="{0872C9D4-68BB-03FD-E243-963FB6F840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23177" y="2908183"/>
                <a:ext cx="3644" cy="37013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met pijl 33">
                <a:extLst>
                  <a:ext uri="{FF2B5EF4-FFF2-40B4-BE49-F238E27FC236}">
                    <a16:creationId xmlns:a16="http://schemas.microsoft.com/office/drawing/2014/main" id="{DB665AF7-D38A-8AC8-1628-DA2CB9BCF9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71791" y="4199400"/>
                <a:ext cx="3644" cy="37013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met pijl 34">
                <a:extLst>
                  <a:ext uri="{FF2B5EF4-FFF2-40B4-BE49-F238E27FC236}">
                    <a16:creationId xmlns:a16="http://schemas.microsoft.com/office/drawing/2014/main" id="{F94AD8AD-D9BD-3D21-F115-AA52A89FB7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02715" y="4204561"/>
                <a:ext cx="3644" cy="37013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met pijl 35">
                <a:extLst>
                  <a:ext uri="{FF2B5EF4-FFF2-40B4-BE49-F238E27FC236}">
                    <a16:creationId xmlns:a16="http://schemas.microsoft.com/office/drawing/2014/main" id="{F004051C-1F55-C54E-84FB-9ADB459448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3639" y="4199400"/>
                <a:ext cx="3644" cy="37013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041596DB-15CA-6F4A-B717-CDA1B8BDCCF6}"/>
                  </a:ext>
                </a:extLst>
              </p:cNvPr>
              <p:cNvSpPr txBox="1"/>
              <p:nvPr/>
            </p:nvSpPr>
            <p:spPr>
              <a:xfrm>
                <a:off x="8821985" y="4568007"/>
                <a:ext cx="2161460" cy="646331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Autodesk </a:t>
                </a:r>
                <a:r>
                  <a:rPr lang="nl-NL" dirty="0" err="1">
                    <a:solidFill>
                      <a:schemeClr val="bg1"/>
                    </a:solidFill>
                  </a:rPr>
                  <a:t>ReCap</a:t>
                </a:r>
                <a:endParaRPr lang="nl-NL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(conversie)</a:t>
                </a: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AA93821E-C7C9-853F-4A6D-054C67DABCD6}"/>
                  </a:ext>
                </a:extLst>
              </p:cNvPr>
              <p:cNvSpPr txBox="1"/>
              <p:nvPr/>
            </p:nvSpPr>
            <p:spPr>
              <a:xfrm>
                <a:off x="8821985" y="3283158"/>
                <a:ext cx="2161460" cy="92333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Filter classificaties,</a:t>
                </a:r>
              </a:p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aanpassing voor</a:t>
                </a:r>
              </a:p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projectgebied</a:t>
                </a: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6F9D1288-864F-628B-8496-FFFEC61B6BBF}"/>
                  </a:ext>
                </a:extLst>
              </p:cNvPr>
              <p:cNvSpPr txBox="1"/>
              <p:nvPr/>
            </p:nvSpPr>
            <p:spPr>
              <a:xfrm>
                <a:off x="8821985" y="5601187"/>
                <a:ext cx="2161460" cy="92333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chemeClr val="bg1"/>
                    </a:solidFill>
                  </a:rPr>
                  <a:t>Autodesk </a:t>
                </a:r>
                <a:r>
                  <a:rPr lang="nl-NL" dirty="0" err="1">
                    <a:solidFill>
                      <a:schemeClr val="bg1"/>
                    </a:solidFill>
                  </a:rPr>
                  <a:t>Revit</a:t>
                </a:r>
                <a:r>
                  <a:rPr lang="nl-NL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r>
                  <a:rPr lang="nl-NL" dirty="0" err="1">
                    <a:solidFill>
                      <a:schemeClr val="bg1"/>
                    </a:solidFill>
                  </a:rPr>
                  <a:t>AutoCAD</a:t>
                </a:r>
                <a:r>
                  <a:rPr lang="nl-NL" dirty="0">
                    <a:solidFill>
                      <a:schemeClr val="bg1"/>
                    </a:solidFill>
                  </a:rPr>
                  <a:t> / Civil3D </a:t>
                </a:r>
                <a:r>
                  <a:rPr lang="nl-NL" dirty="0" err="1">
                    <a:solidFill>
                      <a:schemeClr val="bg1"/>
                    </a:solidFill>
                  </a:rPr>
                  <a:t>Navisworks</a:t>
                </a:r>
                <a:endParaRPr lang="nl-NL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0" name="Rechte verbindingslijn met pijl 39">
                <a:extLst>
                  <a:ext uri="{FF2B5EF4-FFF2-40B4-BE49-F238E27FC236}">
                    <a16:creationId xmlns:a16="http://schemas.microsoft.com/office/drawing/2014/main" id="{EA86ABCF-E901-8000-5179-BF68682FF2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68147" y="5214338"/>
                <a:ext cx="3644" cy="37013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met pijl 40">
                <a:extLst>
                  <a:ext uri="{FF2B5EF4-FFF2-40B4-BE49-F238E27FC236}">
                    <a16:creationId xmlns:a16="http://schemas.microsoft.com/office/drawing/2014/main" id="{B1D2DF30-5E3E-C370-3347-D8BEF5C1CE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99071" y="5219499"/>
                <a:ext cx="3644" cy="37013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met pijl 41">
                <a:extLst>
                  <a:ext uri="{FF2B5EF4-FFF2-40B4-BE49-F238E27FC236}">
                    <a16:creationId xmlns:a16="http://schemas.microsoft.com/office/drawing/2014/main" id="{21D73D10-143B-81E3-3629-DB0847428C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29995" y="5214338"/>
                <a:ext cx="3644" cy="37013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Samen slimmer sneller: digiGO - Bouwend Nederland">
            <a:extLst>
              <a:ext uri="{FF2B5EF4-FFF2-40B4-BE49-F238E27FC236}">
                <a16:creationId xmlns:a16="http://schemas.microsoft.com/office/drawing/2014/main" id="{0E0BAB5A-3062-65C1-677A-B228BFEA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877" y="5861874"/>
            <a:ext cx="1629103" cy="9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81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1123fc-7657-4809-943d-57b42c131cee">
      <Terms xmlns="http://schemas.microsoft.com/office/infopath/2007/PartnerControls"/>
    </lcf76f155ced4ddcb4097134ff3c332f>
    <TaxCatchAll xmlns="5086eba4-090e-4a0c-9b1b-f863ca7546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A5225FB34AAA4D96EF4C70799D5D51" ma:contentTypeVersion="11" ma:contentTypeDescription="Create a new document." ma:contentTypeScope="" ma:versionID="e8c7d53f581995da5cd4b8248a349b68">
  <xsd:schema xmlns:xsd="http://www.w3.org/2001/XMLSchema" xmlns:xs="http://www.w3.org/2001/XMLSchema" xmlns:p="http://schemas.microsoft.com/office/2006/metadata/properties" xmlns:ns2="681123fc-7657-4809-943d-57b42c131cee" xmlns:ns3="5086eba4-090e-4a0c-9b1b-f863ca75464a" targetNamespace="http://schemas.microsoft.com/office/2006/metadata/properties" ma:root="true" ma:fieldsID="531fbb5bcc7dc8601198f8af6d651c63" ns2:_="" ns3:_="">
    <xsd:import namespace="681123fc-7657-4809-943d-57b42c131cee"/>
    <xsd:import namespace="5086eba4-090e-4a0c-9b1b-f863ca754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123fc-7657-4809-943d-57b42c131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549dd37-18f5-4971-a464-9934806350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6eba4-090e-4a0c-9b1b-f863ca75464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4bcb2c7-c4f9-44d9-afb8-795dffead837}" ma:internalName="TaxCatchAll" ma:showField="CatchAllData" ma:web="5086eba4-090e-4a0c-9b1b-f863ca754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5BE2DD-3A49-4A35-9526-C463AA132836}">
  <ds:schemaRefs>
    <ds:schemaRef ds:uri="http://schemas.openxmlformats.org/package/2006/metadata/core-properties"/>
    <ds:schemaRef ds:uri="http://www.w3.org/XML/1998/namespace"/>
    <ds:schemaRef ds:uri="5086eba4-090e-4a0c-9b1b-f863ca75464a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681123fc-7657-4809-943d-57b42c131ce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6A3B773-1575-4493-8049-2ED0252C8F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FC4084-BF34-47D3-84C0-2194DE9BCF9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532</Words>
  <Application>Microsoft Office PowerPoint</Application>
  <PresentationFormat>Breedbeeld</PresentationFormat>
  <Paragraphs>153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-apple-system</vt:lpstr>
      <vt:lpstr>Arial</vt:lpstr>
      <vt:lpstr>Calibri</vt:lpstr>
      <vt:lpstr>Calibri Light</vt:lpstr>
      <vt:lpstr>Office Theme</vt:lpstr>
      <vt:lpstr>PowerPoint-presentatie</vt:lpstr>
      <vt:lpstr>Luchtfoto’s gebruiken (bron: Beeldmateriaal) bestandsformaat : Geotiff (.tif / .tiff)</vt:lpstr>
      <vt:lpstr>Kaart of luchtfoto gebruiken met Qgis, methode : World file  bestandsformaat: .jpeg</vt:lpstr>
      <vt:lpstr>3D topografie gebruiken (bron: 3D basisvoorziening) bestandsformaat : CityJSON (.json)</vt:lpstr>
      <vt:lpstr>3D gebouwen gebruiken (bron: 3D BAG) bestandsformaat : CityJSON (.json) of Wavefront (.obj)</vt:lpstr>
      <vt:lpstr>Hoogtedata maaiveld gebruiken (bron: AHN) bestandsformaat : Geotiff (..tiff) of Lidar scandata (.LAS/LAZ)</vt:lpstr>
      <vt:lpstr>Scandata gebruiken (ruwe data vanuit inwinning AHN) bestandsformaat : Lidar scandata (.LAZ)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Jonkman</dc:creator>
  <cp:lastModifiedBy>Freek Boersma-GeoBIMexperts</cp:lastModifiedBy>
  <cp:revision>14</cp:revision>
  <cp:lastPrinted>2022-09-22T20:32:15Z</cp:lastPrinted>
  <dcterms:created xsi:type="dcterms:W3CDTF">2020-03-05T08:12:46Z</dcterms:created>
  <dcterms:modified xsi:type="dcterms:W3CDTF">2023-03-03T10:04:39Z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0x010100E6A5225FB34AAA4D96EF4C70799D5D51</vt:lpwstr>
  </property>
  <property fmtid="{D5CDD505-2E9C-101B-9397-08002B2CF9AE}" pid="3" name="MediaServiceImageTags">
    <vt:lpwstr/>
  </property>
</Properties>
</file>